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757" r:id="rId1"/>
    <p:sldMasterId id="2147483758" r:id="rId2"/>
    <p:sldMasterId id="21474837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</p:sldIdLst>
  <p:sldSz cx="12186584" cy="6855173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99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1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00" Type="http://schemas.openxmlformats.org/officeDocument/2006/relationships/slide" Target="slides/slide96.xml"  /><Relationship Id="rId101" Type="http://schemas.openxmlformats.org/officeDocument/2006/relationships/slide" Target="slides/slide97.xml"  /><Relationship Id="rId102" Type="http://schemas.openxmlformats.org/officeDocument/2006/relationships/slide" Target="slides/slide98.xml"  /><Relationship Id="rId103" Type="http://schemas.openxmlformats.org/officeDocument/2006/relationships/slide" Target="slides/slide99.xml"  /><Relationship Id="rId104" Type="http://schemas.openxmlformats.org/officeDocument/2006/relationships/slide" Target="slides/slide100.xml"  /><Relationship Id="rId105" Type="http://schemas.openxmlformats.org/officeDocument/2006/relationships/slide" Target="slides/slide101.xml"  /><Relationship Id="rId106" Type="http://schemas.openxmlformats.org/officeDocument/2006/relationships/slide" Target="slides/slide102.xml"  /><Relationship Id="rId107" Type="http://schemas.openxmlformats.org/officeDocument/2006/relationships/slide" Target="slides/slide103.xml"  /><Relationship Id="rId108" Type="http://schemas.openxmlformats.org/officeDocument/2006/relationships/slide" Target="slides/slide104.xml"  /><Relationship Id="rId109" Type="http://schemas.openxmlformats.org/officeDocument/2006/relationships/slide" Target="slides/slide105.xml"  /><Relationship Id="rId11" Type="http://schemas.openxmlformats.org/officeDocument/2006/relationships/slide" Target="slides/slide7.xml"  /><Relationship Id="rId110" Type="http://schemas.openxmlformats.org/officeDocument/2006/relationships/slide" Target="slides/slide106.xml"  /><Relationship Id="rId111" Type="http://schemas.openxmlformats.org/officeDocument/2006/relationships/slide" Target="slides/slide107.xml"  /><Relationship Id="rId112" Type="http://schemas.openxmlformats.org/officeDocument/2006/relationships/slide" Target="slides/slide108.xml"  /><Relationship Id="rId113" Type="http://schemas.openxmlformats.org/officeDocument/2006/relationships/slide" Target="slides/slide109.xml"  /><Relationship Id="rId114" Type="http://schemas.openxmlformats.org/officeDocument/2006/relationships/slide" Target="slides/slide110.xml"  /><Relationship Id="rId115" Type="http://schemas.openxmlformats.org/officeDocument/2006/relationships/slide" Target="slides/slide111.xml"  /><Relationship Id="rId116" Type="http://schemas.openxmlformats.org/officeDocument/2006/relationships/slide" Target="slides/slide112.xml"  /><Relationship Id="rId117" Type="http://schemas.openxmlformats.org/officeDocument/2006/relationships/slide" Target="slides/slide113.xml"  /><Relationship Id="rId118" Type="http://schemas.openxmlformats.org/officeDocument/2006/relationships/slide" Target="slides/slide114.xml"  /><Relationship Id="rId119" Type="http://schemas.openxmlformats.org/officeDocument/2006/relationships/slide" Target="slides/slide115.xml"  /><Relationship Id="rId12" Type="http://schemas.openxmlformats.org/officeDocument/2006/relationships/slide" Target="slides/slide8.xml"  /><Relationship Id="rId120" Type="http://schemas.openxmlformats.org/officeDocument/2006/relationships/slide" Target="slides/slide116.xml"  /><Relationship Id="rId121" Type="http://schemas.openxmlformats.org/officeDocument/2006/relationships/slide" Target="slides/slide117.xml"  /><Relationship Id="rId122" Type="http://schemas.openxmlformats.org/officeDocument/2006/relationships/slide" Target="slides/slide118.xml"  /><Relationship Id="rId123" Type="http://schemas.openxmlformats.org/officeDocument/2006/relationships/slide" Target="slides/slide119.xml"  /><Relationship Id="rId124" Type="http://schemas.openxmlformats.org/officeDocument/2006/relationships/slide" Target="slides/slide120.xml"  /><Relationship Id="rId125" Type="http://schemas.openxmlformats.org/officeDocument/2006/relationships/slide" Target="slides/slide121.xml"  /><Relationship Id="rId126" Type="http://schemas.openxmlformats.org/officeDocument/2006/relationships/slide" Target="slides/slide122.xml"  /><Relationship Id="rId127" Type="http://schemas.openxmlformats.org/officeDocument/2006/relationships/slide" Target="slides/slide123.xml"  /><Relationship Id="rId128" Type="http://schemas.openxmlformats.org/officeDocument/2006/relationships/slide" Target="slides/slide124.xml"  /><Relationship Id="rId129" Type="http://schemas.openxmlformats.org/officeDocument/2006/relationships/slide" Target="slides/slide125.xml"  /><Relationship Id="rId13" Type="http://schemas.openxmlformats.org/officeDocument/2006/relationships/slide" Target="slides/slide9.xml"  /><Relationship Id="rId130" Type="http://schemas.openxmlformats.org/officeDocument/2006/relationships/slide" Target="slides/slide126.xml"  /><Relationship Id="rId131" Type="http://schemas.openxmlformats.org/officeDocument/2006/relationships/slide" Target="slides/slide127.xml"  /><Relationship Id="rId132" Type="http://schemas.openxmlformats.org/officeDocument/2006/relationships/slide" Target="slides/slide128.xml"  /><Relationship Id="rId133" Type="http://schemas.openxmlformats.org/officeDocument/2006/relationships/slide" Target="slides/slide129.xml"  /><Relationship Id="rId134" Type="http://schemas.openxmlformats.org/officeDocument/2006/relationships/slide" Target="slides/slide130.xml"  /><Relationship Id="rId135" Type="http://schemas.openxmlformats.org/officeDocument/2006/relationships/slide" Target="slides/slide131.xml"  /><Relationship Id="rId136" Type="http://schemas.openxmlformats.org/officeDocument/2006/relationships/slide" Target="slides/slide132.xml"  /><Relationship Id="rId137" Type="http://schemas.openxmlformats.org/officeDocument/2006/relationships/slide" Target="slides/slide133.xml"  /><Relationship Id="rId138" Type="http://schemas.openxmlformats.org/officeDocument/2006/relationships/slide" Target="slides/slide134.xml"  /><Relationship Id="rId139" Type="http://schemas.openxmlformats.org/officeDocument/2006/relationships/slide" Target="slides/slide135.xml"  /><Relationship Id="rId14" Type="http://schemas.openxmlformats.org/officeDocument/2006/relationships/slide" Target="slides/slide10.xml"  /><Relationship Id="rId140" Type="http://schemas.openxmlformats.org/officeDocument/2006/relationships/slide" Target="slides/slide136.xml"  /><Relationship Id="rId141" Type="http://schemas.openxmlformats.org/officeDocument/2006/relationships/slide" Target="slides/slide137.xml"  /><Relationship Id="rId142" Type="http://schemas.openxmlformats.org/officeDocument/2006/relationships/slide" Target="slides/slide138.xml"  /><Relationship Id="rId143" Type="http://schemas.openxmlformats.org/officeDocument/2006/relationships/slide" Target="slides/slide139.xml"  /><Relationship Id="rId144" Type="http://schemas.openxmlformats.org/officeDocument/2006/relationships/slide" Target="slides/slide140.xml"  /><Relationship Id="rId145" Type="http://schemas.openxmlformats.org/officeDocument/2006/relationships/slide" Target="slides/slide141.xml"  /><Relationship Id="rId146" Type="http://schemas.openxmlformats.org/officeDocument/2006/relationships/slide" Target="slides/slide142.xml"  /><Relationship Id="rId147" Type="http://schemas.openxmlformats.org/officeDocument/2006/relationships/slide" Target="slides/slide143.xml"  /><Relationship Id="rId148" Type="http://schemas.openxmlformats.org/officeDocument/2006/relationships/slide" Target="slides/slide144.xml"  /><Relationship Id="rId149" Type="http://schemas.openxmlformats.org/officeDocument/2006/relationships/slide" Target="slides/slide145.xml"  /><Relationship Id="rId15" Type="http://schemas.openxmlformats.org/officeDocument/2006/relationships/slide" Target="slides/slide11.xml"  /><Relationship Id="rId150" Type="http://schemas.openxmlformats.org/officeDocument/2006/relationships/slide" Target="slides/slide146.xml"  /><Relationship Id="rId151" Type="http://schemas.openxmlformats.org/officeDocument/2006/relationships/slide" Target="slides/slide147.xml"  /><Relationship Id="rId152" Type="http://schemas.openxmlformats.org/officeDocument/2006/relationships/slide" Target="slides/slide148.xml"  /><Relationship Id="rId153" Type="http://schemas.openxmlformats.org/officeDocument/2006/relationships/slide" Target="slides/slide149.xml"  /><Relationship Id="rId154" Type="http://schemas.openxmlformats.org/officeDocument/2006/relationships/slide" Target="slides/slide150.xml"  /><Relationship Id="rId155" Type="http://schemas.openxmlformats.org/officeDocument/2006/relationships/slide" Target="slides/slide151.xml"  /><Relationship Id="rId156" Type="http://schemas.openxmlformats.org/officeDocument/2006/relationships/slide" Target="slides/slide152.xml"  /><Relationship Id="rId157" Type="http://schemas.openxmlformats.org/officeDocument/2006/relationships/slide" Target="slides/slide153.xml"  /><Relationship Id="rId158" Type="http://schemas.openxmlformats.org/officeDocument/2006/relationships/slide" Target="slides/slide154.xml"  /><Relationship Id="rId159" Type="http://schemas.openxmlformats.org/officeDocument/2006/relationships/slide" Target="slides/slide155.xml"  /><Relationship Id="rId16" Type="http://schemas.openxmlformats.org/officeDocument/2006/relationships/slide" Target="slides/slide12.xml"  /><Relationship Id="rId160" Type="http://schemas.openxmlformats.org/officeDocument/2006/relationships/slide" Target="slides/slide156.xml"  /><Relationship Id="rId161" Type="http://schemas.openxmlformats.org/officeDocument/2006/relationships/slide" Target="slides/slide157.xml"  /><Relationship Id="rId162" Type="http://schemas.openxmlformats.org/officeDocument/2006/relationships/slide" Target="slides/slide158.xml"  /><Relationship Id="rId163" Type="http://schemas.openxmlformats.org/officeDocument/2006/relationships/slide" Target="slides/slide159.xml"  /><Relationship Id="rId164" Type="http://schemas.openxmlformats.org/officeDocument/2006/relationships/slide" Target="slides/slide160.xml"  /><Relationship Id="rId165" Type="http://schemas.openxmlformats.org/officeDocument/2006/relationships/slide" Target="slides/slide161.xml"  /><Relationship Id="rId166" Type="http://schemas.openxmlformats.org/officeDocument/2006/relationships/slide" Target="slides/slide162.xml"  /><Relationship Id="rId167" Type="http://schemas.openxmlformats.org/officeDocument/2006/relationships/presProps" Target="presProps.xml"  /><Relationship Id="rId168" Type="http://schemas.openxmlformats.org/officeDocument/2006/relationships/viewProps" Target="viewProps.xml"  /><Relationship Id="rId169" Type="http://schemas.openxmlformats.org/officeDocument/2006/relationships/theme" Target="theme/theme1.xml"  /><Relationship Id="rId17" Type="http://schemas.openxmlformats.org/officeDocument/2006/relationships/slide" Target="slides/slide13.xml"  /><Relationship Id="rId170" Type="http://schemas.openxmlformats.org/officeDocument/2006/relationships/tableStyles" Target="tableStyles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slide" Target="slides/slide58.xml"  /><Relationship Id="rId63" Type="http://schemas.openxmlformats.org/officeDocument/2006/relationships/slide" Target="slides/slide59.xml"  /><Relationship Id="rId64" Type="http://schemas.openxmlformats.org/officeDocument/2006/relationships/slide" Target="slides/slide60.xml"  /><Relationship Id="rId65" Type="http://schemas.openxmlformats.org/officeDocument/2006/relationships/slide" Target="slides/slide61.xml"  /><Relationship Id="rId66" Type="http://schemas.openxmlformats.org/officeDocument/2006/relationships/slide" Target="slides/slide62.xml"  /><Relationship Id="rId67" Type="http://schemas.openxmlformats.org/officeDocument/2006/relationships/slide" Target="slides/slide63.xml"  /><Relationship Id="rId68" Type="http://schemas.openxmlformats.org/officeDocument/2006/relationships/slide" Target="slides/slide64.xml"  /><Relationship Id="rId69" Type="http://schemas.openxmlformats.org/officeDocument/2006/relationships/slide" Target="slides/slide65.xml"  /><Relationship Id="rId7" Type="http://schemas.openxmlformats.org/officeDocument/2006/relationships/slide" Target="slides/slide3.xml"  /><Relationship Id="rId70" Type="http://schemas.openxmlformats.org/officeDocument/2006/relationships/slide" Target="slides/slide66.xml"  /><Relationship Id="rId71" Type="http://schemas.openxmlformats.org/officeDocument/2006/relationships/slide" Target="slides/slide67.xml"  /><Relationship Id="rId72" Type="http://schemas.openxmlformats.org/officeDocument/2006/relationships/slide" Target="slides/slide68.xml"  /><Relationship Id="rId73" Type="http://schemas.openxmlformats.org/officeDocument/2006/relationships/slide" Target="slides/slide69.xml"  /><Relationship Id="rId74" Type="http://schemas.openxmlformats.org/officeDocument/2006/relationships/slide" Target="slides/slide70.xml"  /><Relationship Id="rId75" Type="http://schemas.openxmlformats.org/officeDocument/2006/relationships/slide" Target="slides/slide71.xml"  /><Relationship Id="rId76" Type="http://schemas.openxmlformats.org/officeDocument/2006/relationships/slide" Target="slides/slide72.xml"  /><Relationship Id="rId77" Type="http://schemas.openxmlformats.org/officeDocument/2006/relationships/slide" Target="slides/slide73.xml"  /><Relationship Id="rId78" Type="http://schemas.openxmlformats.org/officeDocument/2006/relationships/slide" Target="slides/slide74.xml"  /><Relationship Id="rId79" Type="http://schemas.openxmlformats.org/officeDocument/2006/relationships/slide" Target="slides/slide75.xml"  /><Relationship Id="rId8" Type="http://schemas.openxmlformats.org/officeDocument/2006/relationships/slide" Target="slides/slide4.xml"  /><Relationship Id="rId80" Type="http://schemas.openxmlformats.org/officeDocument/2006/relationships/slide" Target="slides/slide76.xml"  /><Relationship Id="rId81" Type="http://schemas.openxmlformats.org/officeDocument/2006/relationships/slide" Target="slides/slide77.xml"  /><Relationship Id="rId82" Type="http://schemas.openxmlformats.org/officeDocument/2006/relationships/slide" Target="slides/slide78.xml"  /><Relationship Id="rId83" Type="http://schemas.openxmlformats.org/officeDocument/2006/relationships/slide" Target="slides/slide79.xml"  /><Relationship Id="rId84" Type="http://schemas.openxmlformats.org/officeDocument/2006/relationships/slide" Target="slides/slide80.xml"  /><Relationship Id="rId85" Type="http://schemas.openxmlformats.org/officeDocument/2006/relationships/slide" Target="slides/slide81.xml"  /><Relationship Id="rId86" Type="http://schemas.openxmlformats.org/officeDocument/2006/relationships/slide" Target="slides/slide82.xml"  /><Relationship Id="rId87" Type="http://schemas.openxmlformats.org/officeDocument/2006/relationships/slide" Target="slides/slide83.xml"  /><Relationship Id="rId88" Type="http://schemas.openxmlformats.org/officeDocument/2006/relationships/slide" Target="slides/slide84.xml"  /><Relationship Id="rId89" Type="http://schemas.openxmlformats.org/officeDocument/2006/relationships/slide" Target="slides/slide85.xml"  /><Relationship Id="rId9" Type="http://schemas.openxmlformats.org/officeDocument/2006/relationships/slide" Target="slides/slide5.xml"  /><Relationship Id="rId90" Type="http://schemas.openxmlformats.org/officeDocument/2006/relationships/slide" Target="slides/slide86.xml"  /><Relationship Id="rId91" Type="http://schemas.openxmlformats.org/officeDocument/2006/relationships/slide" Target="slides/slide87.xml"  /><Relationship Id="rId92" Type="http://schemas.openxmlformats.org/officeDocument/2006/relationships/slide" Target="slides/slide88.xml"  /><Relationship Id="rId93" Type="http://schemas.openxmlformats.org/officeDocument/2006/relationships/slide" Target="slides/slide89.xml"  /><Relationship Id="rId94" Type="http://schemas.openxmlformats.org/officeDocument/2006/relationships/slide" Target="slides/slide90.xml"  /><Relationship Id="rId95" Type="http://schemas.openxmlformats.org/officeDocument/2006/relationships/slide" Target="slides/slide91.xml"  /><Relationship Id="rId96" Type="http://schemas.openxmlformats.org/officeDocument/2006/relationships/slide" Target="slides/slide92.xml"  /><Relationship Id="rId97" Type="http://schemas.openxmlformats.org/officeDocument/2006/relationships/slide" Target="slides/slide93.xml"  /><Relationship Id="rId98" Type="http://schemas.openxmlformats.org/officeDocument/2006/relationships/slide" Target="slides/slide94.xml"  /><Relationship Id="rId99" Type="http://schemas.openxmlformats.org/officeDocument/2006/relationships/slide" Target="slides/slide9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0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3.xml"  /><Relationship Id="rId2" Type="http://schemas.openxmlformats.org/officeDocument/2006/relationships/notesMaster" Target="../notesMasters/notesMaster1.xml"  /></Relationships>
</file>

<file path=ppt/notesSlides/_rels/notesSlide10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4.xml"  /><Relationship Id="rId2" Type="http://schemas.openxmlformats.org/officeDocument/2006/relationships/notesMaster" Target="../notesMasters/notesMaster1.xml"  /></Relationships>
</file>

<file path=ppt/notesSlides/_rels/notesSlide10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10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6.xml"  /><Relationship Id="rId2" Type="http://schemas.openxmlformats.org/officeDocument/2006/relationships/notesMaster" Target="../notesMasters/notesMaster1.xml"  /></Relationships>
</file>

<file path=ppt/notesSlides/_rels/notesSlide10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7.xml"  /><Relationship Id="rId2" Type="http://schemas.openxmlformats.org/officeDocument/2006/relationships/notesMaster" Target="../notesMasters/notesMaster1.xml"  /></Relationships>
</file>

<file path=ppt/notesSlides/_rels/notesSlide10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8.xml"  /><Relationship Id="rId2" Type="http://schemas.openxmlformats.org/officeDocument/2006/relationships/notesMaster" Target="../notesMasters/notesMaster1.xml"  /></Relationships>
</file>

<file path=ppt/notesSlides/_rels/notesSlide10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9.xml"  /><Relationship Id="rId2" Type="http://schemas.openxmlformats.org/officeDocument/2006/relationships/notesMaster" Target="../notesMasters/notesMaster1.xml"  /></Relationships>
</file>

<file path=ppt/notesSlides/_rels/notesSlide10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0.xml"  /><Relationship Id="rId2" Type="http://schemas.openxmlformats.org/officeDocument/2006/relationships/notesMaster" Target="../notesMasters/notesMaster1.xml"  /></Relationships>
</file>

<file path=ppt/notesSlides/_rels/notesSlide10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1.xml"  /><Relationship Id="rId2" Type="http://schemas.openxmlformats.org/officeDocument/2006/relationships/notesMaster" Target="../notesMasters/notesMaster1.xml"  /></Relationships>
</file>

<file path=ppt/notesSlides/_rels/notesSlide10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2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3.xml"  /><Relationship Id="rId2" Type="http://schemas.openxmlformats.org/officeDocument/2006/relationships/notesMaster" Target="../notesMasters/notesMaster1.xml"  /></Relationships>
</file>

<file path=ppt/notesSlides/_rels/notesSlide1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4.xml"  /><Relationship Id="rId2" Type="http://schemas.openxmlformats.org/officeDocument/2006/relationships/notesMaster" Target="../notesMasters/notesMaster1.xml"  /></Relationships>
</file>

<file path=ppt/notesSlides/_rels/notesSlide1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5.xml"  /><Relationship Id="rId2" Type="http://schemas.openxmlformats.org/officeDocument/2006/relationships/notesMaster" Target="../notesMasters/notesMaster1.xml"  /></Relationships>
</file>

<file path=ppt/notesSlides/_rels/notesSlide1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1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7.xml"  /><Relationship Id="rId2" Type="http://schemas.openxmlformats.org/officeDocument/2006/relationships/notesMaster" Target="../notesMasters/notesMaster1.xml"  /></Relationships>
</file>

<file path=ppt/notesSlides/_rels/notesSlide1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8.xml"  /><Relationship Id="rId2" Type="http://schemas.openxmlformats.org/officeDocument/2006/relationships/notesMaster" Target="../notesMasters/notesMaster1.xml"  /></Relationships>
</file>

<file path=ppt/notesSlides/_rels/notesSlide1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9.xml"  /><Relationship Id="rId2" Type="http://schemas.openxmlformats.org/officeDocument/2006/relationships/notesMaster" Target="../notesMasters/notesMaster1.xml"  /></Relationships>
</file>

<file path=ppt/notesSlides/_rels/notesSlide1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0.xml"  /><Relationship Id="rId2" Type="http://schemas.openxmlformats.org/officeDocument/2006/relationships/notesMaster" Target="../notesMasters/notesMaster1.xml"  /></Relationships>
</file>

<file path=ppt/notesSlides/_rels/notesSlide1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1.xml"  /><Relationship Id="rId2" Type="http://schemas.openxmlformats.org/officeDocument/2006/relationships/notesMaster" Target="../notesMasters/notesMaster1.xml"  /></Relationships>
</file>

<file path=ppt/notesSlides/_rels/notesSlide1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5.xml"  /><Relationship Id="rId2" Type="http://schemas.openxmlformats.org/officeDocument/2006/relationships/notesMaster" Target="../notesMasters/notesMaster1.xml"  /></Relationships>
</file>

<file path=ppt/notesSlides/_rels/notesSlide1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6.xml"  /><Relationship Id="rId2" Type="http://schemas.openxmlformats.org/officeDocument/2006/relationships/notesMaster" Target="../notesMasters/notesMaster1.xml"  /></Relationships>
</file>

<file path=ppt/notesSlides/_rels/notesSlide1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1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9.xml"  /><Relationship Id="rId2" Type="http://schemas.openxmlformats.org/officeDocument/2006/relationships/notesMaster" Target="../notesMasters/notesMaster1.xml"  /></Relationships>
</file>

<file path=ppt/notesSlides/_rels/notesSlide1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0.xml"  /><Relationship Id="rId2" Type="http://schemas.openxmlformats.org/officeDocument/2006/relationships/notesMaster" Target="../notesMasters/notesMaster1.xml"  /></Relationships>
</file>

<file path=ppt/notesSlides/_rels/notesSlide1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1.xml"  /><Relationship Id="rId2" Type="http://schemas.openxmlformats.org/officeDocument/2006/relationships/notesMaster" Target="../notesMasters/notesMaster1.xml"  /></Relationships>
</file>

<file path=ppt/notesSlides/_rels/notesSlide1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0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7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8.xml"  /><Relationship Id="rId2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9.xml"  /><Relationship Id="rId2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0.xml"  /><Relationship Id="rId2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1.xml"  /><Relationship Id="rId2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slide" Target="../slides/slide8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slide" Target="../slides/slide84.xml"  /><Relationship Id="rId2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5.xml"  /><Relationship Id="rId2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6.xml"  /><Relationship Id="rId2" Type="http://schemas.openxmlformats.org/officeDocument/2006/relationships/notesMaster" Target="../notesMasters/notesMaster1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7.xml"  /><Relationship Id="rId2" Type="http://schemas.openxmlformats.org/officeDocument/2006/relationships/notesMaster" Target="../notesMasters/notesMaster1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8.xml"  /><Relationship Id="rId2" Type="http://schemas.openxmlformats.org/officeDocument/2006/relationships/notesMaster" Target="../notesMasters/notesMaster1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9.xml"  /><Relationship Id="rId2" Type="http://schemas.openxmlformats.org/officeDocument/2006/relationships/notesMaster" Target="../notesMasters/notesMaster1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0.xml"  /><Relationship Id="rId2" Type="http://schemas.openxmlformats.org/officeDocument/2006/relationships/notesMaster" Target="../notesMasters/notesMaster1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1.xml"  /><Relationship Id="rId2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2.xml"  /><Relationship Id="rId2" Type="http://schemas.openxmlformats.org/officeDocument/2006/relationships/notesMaster" Target="../notesMasters/notesMaster1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3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slide" Target="../slides/slide94.xml"  /><Relationship Id="rId2" Type="http://schemas.openxmlformats.org/officeDocument/2006/relationships/notesMaster" Target="../notesMasters/notesMaster1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5.xml"  /><Relationship Id="rId2" Type="http://schemas.openxmlformats.org/officeDocument/2006/relationships/notesMaster" Target="../notesMasters/notesMaster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6.xml"  /><Relationship Id="rId2" Type="http://schemas.openxmlformats.org/officeDocument/2006/relationships/notesMaster" Target="../notesMasters/notesMaster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7.xml"  /><Relationship Id="rId2" Type="http://schemas.openxmlformats.org/officeDocument/2006/relationships/notesMaster" Target="../notesMasters/notesMaster1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7.xml"  /><Relationship Id="rId2" Type="http://schemas.openxmlformats.org/officeDocument/2006/relationships/notesMaster" Target="../notesMasters/notesMaster1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8.xml"  /><Relationship Id="rId2" Type="http://schemas.openxmlformats.org/officeDocument/2006/relationships/notesMaster" Target="../notesMasters/notesMaster1.xml"  /></Relationships>
</file>

<file path=ppt/notesSlides/_rels/notesSlide7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9.xml"  /><Relationship Id="rId2" Type="http://schemas.openxmlformats.org/officeDocument/2006/relationships/notesMaster" Target="../notesMasters/notesMaster1.xml"  /></Relationships>
</file>

<file path=ppt/notesSlides/_rels/notesSlide7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0.xml"  /><Relationship Id="rId2" Type="http://schemas.openxmlformats.org/officeDocument/2006/relationships/notesMaster" Target="../notesMasters/notesMaster1.xml"  /></Relationships>
</file>

<file path=ppt/notesSlides/_rels/notesSlide7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1.xml"  /><Relationship Id="rId2" Type="http://schemas.openxmlformats.org/officeDocument/2006/relationships/notesMaster" Target="../notesMasters/notesMaster1.xml"  /></Relationships>
</file>

<file path=ppt/notesSlides/_rels/notesSlide7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8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8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4.xml"  /><Relationship Id="rId2" Type="http://schemas.openxmlformats.org/officeDocument/2006/relationships/notesMaster" Target="../notesMasters/notesMaster1.xml"  /></Relationships>
</file>

<file path=ppt/notesSlides/_rels/notesSlide8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8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6.xml"  /><Relationship Id="rId2" Type="http://schemas.openxmlformats.org/officeDocument/2006/relationships/notesMaster" Target="../notesMasters/notesMaster1.xml"  /></Relationships>
</file>

<file path=ppt/notesSlides/_rels/notesSlide8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7.xml"  /><Relationship Id="rId2" Type="http://schemas.openxmlformats.org/officeDocument/2006/relationships/notesMaster" Target="../notesMasters/notesMaster1.xml"  /></Relationships>
</file>

<file path=ppt/notesSlides/_rels/notesSlide8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8.xml"  /><Relationship Id="rId2" Type="http://schemas.openxmlformats.org/officeDocument/2006/relationships/notesMaster" Target="../notesMasters/notesMaster1.xml"  /></Relationships>
</file>

<file path=ppt/notesSlides/_rels/notesSlide8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9.xml"  /><Relationship Id="rId2" Type="http://schemas.openxmlformats.org/officeDocument/2006/relationships/notesMaster" Target="../notesMasters/notesMaster1.xml"  /></Relationships>
</file>

<file path=ppt/notesSlides/_rels/notesSlide8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0.xml"  /><Relationship Id="rId2" Type="http://schemas.openxmlformats.org/officeDocument/2006/relationships/notesMaster" Target="../notesMasters/notesMaster1.xml"  /></Relationships>
</file>

<file path=ppt/notesSlides/_rels/notesSlide8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1.xml"  /><Relationship Id="rId2" Type="http://schemas.openxmlformats.org/officeDocument/2006/relationships/notesMaster" Target="../notesMasters/notesMaster1.xml"  /></Relationships>
</file>

<file path=ppt/notesSlides/_rels/notesSlide8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2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9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3.xml"  /><Relationship Id="rId2" Type="http://schemas.openxmlformats.org/officeDocument/2006/relationships/notesMaster" Target="../notesMasters/notesMaster1.xml"  /></Relationships>
</file>

<file path=ppt/notesSlides/_rels/notesSlide9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4.xml"  /><Relationship Id="rId2" Type="http://schemas.openxmlformats.org/officeDocument/2006/relationships/notesMaster" Target="../notesMasters/notesMaster1.xml"  /></Relationships>
</file>

<file path=ppt/notesSlides/_rels/notesSlide9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9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6.xml"  /><Relationship Id="rId2" Type="http://schemas.openxmlformats.org/officeDocument/2006/relationships/notesMaster" Target="../notesMasters/notesMaster1.xml"  /></Relationships>
</file>

<file path=ppt/notesSlides/_rels/notesSlide9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7.xml"  /><Relationship Id="rId2" Type="http://schemas.openxmlformats.org/officeDocument/2006/relationships/notesMaster" Target="../notesMasters/notesMaster1.xml"  /></Relationships>
</file>

<file path=ppt/notesSlides/_rels/notesSlide9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8.xml"  /><Relationship Id="rId2" Type="http://schemas.openxmlformats.org/officeDocument/2006/relationships/notesMaster" Target="../notesMasters/notesMaster1.xml"  /></Relationships>
</file>

<file path=ppt/notesSlides/_rels/notesSlide9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9.xml"  /><Relationship Id="rId2" Type="http://schemas.openxmlformats.org/officeDocument/2006/relationships/notesMaster" Target="../notesMasters/notesMaster1.xml"  /></Relationships>
</file>

<file path=ppt/notesSlides/_rels/notesSlide9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0.xml"  /><Relationship Id="rId2" Type="http://schemas.openxmlformats.org/officeDocument/2006/relationships/notesMaster" Target="../notesMasters/notesMaster1.xml"  /></Relationships>
</file>

<file path=ppt/notesSlides/_rels/notesSlide9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1.xml"  /><Relationship Id="rId2" Type="http://schemas.openxmlformats.org/officeDocument/2006/relationships/notesMaster" Target="../notesMasters/notesMaster1.xml"  /></Relationships>
</file>

<file path=ppt/notesSlides/_rels/notesSlide9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730FBFF-ADBE-4039-81BC-241D869FC415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F697AEB-04B8-4DE1-A2D6-E48B106B7D70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18D2103-76F5-4529-A8DA-7F04BA618071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slideLayout" Target="../slideLayouts/slideLayout34.xml"  /><Relationship Id="rId11" Type="http://schemas.openxmlformats.org/officeDocument/2006/relationships/slideLayout" Target="../slideLayouts/slideLayout35.xml"  /><Relationship Id="rId12" Type="http://schemas.openxmlformats.org/officeDocument/2006/relationships/slideLayout" Target="../slideLayouts/slideLayout36.xml"  /><Relationship Id="rId13" Type="http://schemas.openxmlformats.org/officeDocument/2006/relationships/theme" Target="../theme/theme3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slideLayout" Target="../slideLayouts/slideLayout28.xml"  /><Relationship Id="rId5" Type="http://schemas.openxmlformats.org/officeDocument/2006/relationships/slideLayout" Target="../slideLayouts/slideLayout29.xml"  /><Relationship Id="rId6" Type="http://schemas.openxmlformats.org/officeDocument/2006/relationships/slideLayout" Target="../slideLayouts/slideLayout30.xml"  /><Relationship Id="rId7" Type="http://schemas.openxmlformats.org/officeDocument/2006/relationships/slideLayout" Target="../slideLayouts/slideLayout31.xml"  /><Relationship Id="rId8" Type="http://schemas.openxmlformats.org/officeDocument/2006/relationships/slideLayout" Target="../slideLayouts/slideLayout32.xml"  /><Relationship Id="rId9" Type="http://schemas.openxmlformats.org/officeDocument/2006/relationships/slideLayout" Target="../slideLayouts/slideLayout33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3B35331-813C-43BF-8759-01C2E791777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E967E48-9BF1-4C5D-BCFA-E7CE25143E1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7908" y="273003"/>
            <a:ext cx="10970766" cy="1142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7908" y="1598334"/>
            <a:ext cx="1097076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786B690-F779-49FF-A6B6-CD98BA11DDD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3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4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5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6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3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0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1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2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3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3.png"  /><Relationship Id="rId4" Type="http://schemas.openxmlformats.org/officeDocument/2006/relationships/image" Target="../media/image144.png"  /><Relationship Id="rId5" Type="http://schemas.openxmlformats.org/officeDocument/2006/relationships/image" Target="../media/image14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0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8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1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2.png"  /><Relationship Id="rId4" Type="http://schemas.openxmlformats.org/officeDocument/2006/relationships/image" Target="../media/image153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6.png"  /><Relationship Id="rId4" Type="http://schemas.openxmlformats.org/officeDocument/2006/relationships/image" Target="../media/image157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8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0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1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2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Relationship Id="rId5" Type="http://schemas.openxmlformats.org/officeDocument/2006/relationships/image" Target="../media/image166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7.png"  /><Relationship Id="rId4" Type="http://schemas.openxmlformats.org/officeDocument/2006/relationships/image" Target="../media/image168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9.png"  /><Relationship Id="rId4" Type="http://schemas.openxmlformats.org/officeDocument/2006/relationships/image" Target="../media/image170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1.pn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2.png"  /><Relationship Id="rId4" Type="http://schemas.openxmlformats.org/officeDocument/2006/relationships/image" Target="../media/image17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4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5.png"  /><Relationship Id="rId4" Type="http://schemas.openxmlformats.org/officeDocument/2006/relationships/image" Target="../media/image176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77.png"  /><Relationship Id="rId3" Type="http://schemas.openxmlformats.org/officeDocument/2006/relationships/image" Target="../media/image178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0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79.png"  /><Relationship Id="rId4" Type="http://schemas.openxmlformats.org/officeDocument/2006/relationships/image" Target="../media/image180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1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1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2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2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4.png"  /><Relationship Id="rId4" Type="http://schemas.openxmlformats.org/officeDocument/2006/relationships/image" Target="../media/image185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6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4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4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4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4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6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10" Type="http://schemas.openxmlformats.org/officeDocument/2006/relationships/image" Target="../media/image13.png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1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.png"  /><Relationship Id="rId4" Type="http://schemas.openxmlformats.org/officeDocument/2006/relationships/image" Target="../media/image12.png"  /><Relationship Id="rId5" Type="http://schemas.openxmlformats.org/officeDocument/2006/relationships/image" Target="../media/image1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.png"  /><Relationship Id="rId4" Type="http://schemas.openxmlformats.org/officeDocument/2006/relationships/image" Target="../media/image14.png"  /><Relationship Id="rId5" Type="http://schemas.openxmlformats.org/officeDocument/2006/relationships/image" Target="../media/image1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19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3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7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3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4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6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6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9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0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"/>
          <p:cNvSpPr txBox="1"/>
          <p:nvPr/>
        </p:nvSpPr>
        <p:spPr>
          <a:xfrm>
            <a:off x="0" y="5712365"/>
            <a:ext cx="12186584" cy="1142807"/>
          </a:xfrm>
          <a:prstGeom prst="rect">
            <a:avLst/>
          </a:prstGeom>
          <a:solidFill>
            <a:srgbClr val="eed6b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제목 1"/>
          <p:cNvSpPr>
            <a:spLocks noGrp="1"/>
          </p:cNvSpPr>
          <p:nvPr>
            <p:ph type="ctrTitle" idx="0"/>
          </p:nvPr>
        </p:nvSpPr>
        <p:spPr>
          <a:xfrm>
            <a:off x="7605859" y="5948531"/>
            <a:ext cx="4320388" cy="57721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팀장 : 김주영</a:t>
            </a:r>
            <a:b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chemeClr val="tx1"/>
                </a:solidFill>
                <a:ea typeface="맑은 고딕"/>
                <a:sym typeface="Arial"/>
              </a:rPr>
            </a:b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팀원 : 김주현 최성호 박찬영 조민의 허성경</a:t>
            </a:r>
            <a:endParaRPr xmlns:mc="http://schemas.openxmlformats.org/markup-compatibility/2006" xmlns:hp="http://schemas.haansoft.com/office/presentation/8.0" kumimoji="0" lang="ko-KR" altLang="en-US" sz="1600" b="1" i="0" mc:Ignorable="hp" hp:hslEmbossed="0">
              <a:solidFill>
                <a:schemeClr val="tx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5126" name=""/>
          <p:cNvSpPr txBox="1"/>
          <p:nvPr/>
        </p:nvSpPr>
        <p:spPr>
          <a:xfrm>
            <a:off x="4241015" y="2309394"/>
            <a:ext cx="7185334" cy="442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강아지를 위한 편리한 애견 호텔링 서비스</a:t>
            </a:r>
            <a:endParaRPr xmlns:mc="http://schemas.openxmlformats.org/markup-compatibility/2006" xmlns:hp="http://schemas.haansoft.com/office/presentation/8.0" kumimoji="0" lang="ko-KR" altLang="en-US" sz="23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7" name=""/>
          <p:cNvSpPr txBox="1"/>
          <p:nvPr/>
        </p:nvSpPr>
        <p:spPr>
          <a:xfrm>
            <a:off x="4652752" y="2779343"/>
            <a:ext cx="6122295" cy="3476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Practical</a:t>
            </a: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 자바기반 빅데이터 융합개발자 양성 </a:t>
            </a:r>
            <a:r>
              <a:rPr xmlns:mc="http://schemas.openxmlformats.org/markup-compatibility/2006" xmlns:hp="http://schemas.haansoft.com/office/presentation/8.0" kumimoji="1" lang="en-US" altLang="ko-KR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 팀 프로젝트</a:t>
            </a:r>
            <a:endParaRPr xmlns:mc="http://schemas.openxmlformats.org/markup-compatibility/2006" xmlns:hp="http://schemas.haansoft.com/office/presentation/8.0" kumimoji="1" lang="ko-KR" altLang="en-US" sz="1700" b="0" i="0" baseline="0" mc:Ignorable="hp" hp:hslEmbossed="0">
              <a:solidFill>
                <a:srgbClr val="554f4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8" name=""/>
          <p:cNvSpPr txBox="1"/>
          <p:nvPr/>
        </p:nvSpPr>
        <p:spPr>
          <a:xfrm>
            <a:off x="4940967" y="1326894"/>
            <a:ext cx="6094882" cy="6809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Segoe UI Black"/>
                <a:ea typeface="Arial"/>
              </a:rPr>
              <a:t>Puppy PlayTime</a:t>
            </a:r>
            <a:endParaRPr xmlns:mc="http://schemas.openxmlformats.org/markup-compatibility/2006" xmlns:hp="http://schemas.haansoft.com/office/presentation/8.0" kumimoji="1" lang="ko-KR" altLang="en-US" sz="3900" b="0" i="0" mc:Ignorable="hp" hp:hslEmbossed="0">
              <a:solidFill>
                <a:srgbClr val="000000">
                  <a:alpha val="100000"/>
                </a:srgbClr>
              </a:solidFill>
              <a:latin typeface="Segoe UI Black"/>
              <a:ea typeface="Arial"/>
            </a:endParaRPr>
          </a:p>
        </p:txBody>
      </p:sp>
      <p:grpSp>
        <p:nvGrpSpPr>
          <p:cNvPr id="5129" name="Group 1"/>
          <p:cNvGrpSpPr/>
          <p:nvPr/>
        </p:nvGrpSpPr>
        <p:grpSpPr>
          <a:xfrm rot="0">
            <a:off x="1179312" y="1568137"/>
            <a:ext cx="3282349" cy="3471236"/>
            <a:chOff x="1179312" y="1568137"/>
            <a:chExt cx="3282349" cy="3471236"/>
          </a:xfrm>
        </p:grpSpPr>
        <p:sp>
          <p:nvSpPr>
            <p:cNvPr id="5130" name=""/>
            <p:cNvSpPr/>
            <p:nvPr/>
          </p:nvSpPr>
          <p:spPr>
            <a:xfrm>
              <a:off x="1188801" y="1568137"/>
              <a:ext cx="3214140" cy="3471236"/>
            </a:xfrm>
            <a:prstGeom prst="ellipse">
              <a:avLst/>
            </a:prstGeom>
            <a:solidFill>
              <a:srgbClr val="eed6bc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grpSp>
          <p:nvGrpSpPr>
            <p:cNvPr id="5131" name="Group 1"/>
            <p:cNvGrpSpPr/>
            <p:nvPr/>
          </p:nvGrpSpPr>
          <p:grpSpPr>
            <a:xfrm rot="0">
              <a:off x="1179312" y="2123689"/>
              <a:ext cx="3282349" cy="2625265"/>
              <a:chOff x="1179312" y="2123689"/>
              <a:chExt cx="3282349" cy="2625265"/>
            </a:xfrm>
          </p:grpSpPr>
          <p:sp>
            <p:nvSpPr>
              <p:cNvPr id="5132" name=""/>
              <p:cNvSpPr txBox="1"/>
              <p:nvPr/>
            </p:nvSpPr>
            <p:spPr>
              <a:xfrm>
                <a:off x="1179312" y="3869605"/>
                <a:ext cx="3282349" cy="8793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Puppy Play </a:t>
                </a:r>
                <a:endParaRPr xmlns:mc="http://schemas.openxmlformats.org/markup-compatibility/2006" xmlns:hp="http://schemas.haansoft.com/office/presentation/8.0" kumimoji="1" lang="ko-KR" altLang="en-US" sz="2600" b="0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Time</a:t>
                </a:r>
                <a:endParaRPr xmlns:mc="http://schemas.openxmlformats.org/markup-compatibility/2006" xmlns:hp="http://schemas.haansoft.com/office/presentation/8.0" kumimoji="1" lang="ko-KR" altLang="en-US" sz="2600" b="0" i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</p:txBody>
          </p:sp>
          <p:pic>
            <p:nvPicPr>
              <p:cNvPr id="5133" name=""/>
              <p:cNvPicPr>
                <a:picLocks noChangeAspect="1"/>
              </p:cNvPicPr>
              <p:nvPr/>
            </p:nvPicPr>
            <p:blipFill rotWithShape="1">
              <a:blip r:embed="rId3">
                <a:lum bright="100000"/>
              </a:blip>
              <a:stretch>
                <a:fillRect/>
              </a:stretch>
            </p:blipFill>
            <p:spPr>
              <a:xfrm flipH="1">
                <a:off x="2057043" y="2123689"/>
                <a:ext cx="1623675" cy="16237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5134" name=""/>
              <p:cNvSpPr txBox="1"/>
              <p:nvPr/>
            </p:nvSpPr>
            <p:spPr>
              <a:xfrm>
                <a:off x="1649128" y="3652196"/>
                <a:ext cx="2312520" cy="14121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</p:grpSp>
      </p:grpSp>
      <p:cxnSp>
        <p:nvCxnSpPr>
          <p:cNvPr id="5135" name=""/>
          <p:cNvCxnSpPr/>
          <p:nvPr/>
        </p:nvCxnSpPr>
        <p:spPr>
          <a:xfrm>
            <a:off x="4860031" y="2160194"/>
            <a:ext cx="6256809" cy="0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</a:ln>
        </p:spPr>
      </p:cxnSp>
      <p:sp>
        <p:nvSpPr>
          <p:cNvPr id="5136" name="제목 1"/>
          <p:cNvSpPr>
            <a:spLocks noGrp="1"/>
          </p:cNvSpPr>
          <p:nvPr/>
        </p:nvSpPr>
        <p:spPr>
          <a:xfrm>
            <a:off x="187078" y="5948531"/>
            <a:ext cx="7058646" cy="5772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Youtube :  https://www.youtube.com/watch?v=7IsjQPhIaPM&amp;t=1s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Github : https://github.com/Jogging-Kim-Chaebak/PuppyPlaytime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346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관리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케이지유형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 이용시작날짜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진행상태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누르면 상세보기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401" y="1830416"/>
            <a:ext cx="10083780" cy="4550277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5589103" y="573245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813562" y="4652045"/>
            <a:ext cx="5113917" cy="1008378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19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20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21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6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7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8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이용안내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04" y="1698938"/>
            <a:ext cx="8195132" cy="4753782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1699645" y="3643667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2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218555" y="1122722"/>
            <a:ext cx="5780950" cy="187270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1"/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1.</a:t>
            </a:r>
            <a:r>
              <a:rPr lang="ko-KR" altLang="en-US" sz="2100">
                <a:solidFill>
                  <a:schemeClr val="dk1"/>
                </a:solidFill>
              </a:rPr>
              <a:t> 룸 소개 페이지에 있을때 해당 페이지 텍스트가 검정색으로 바뀐다</a:t>
            </a:r>
            <a:endParaRPr lang="ko-KR" altLang="en-US" sz="21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1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2.</a:t>
            </a:r>
            <a:r>
              <a:rPr lang="ko-KR" altLang="en-US" sz="2100">
                <a:solidFill>
                  <a:schemeClr val="dk1"/>
                </a:solidFill>
              </a:rPr>
              <a:t> 룸 사진을 클릭하면 해당 룸 상세페이지로 이동한다</a:t>
            </a:r>
            <a:endParaRPr lang="ko-KR" altLang="en-US" sz="2100">
              <a:solidFill>
                <a:schemeClr val="dk1"/>
              </a:solidFill>
            </a:endParaRPr>
          </a:p>
        </p:txBody>
      </p:sp>
      <p:sp>
        <p:nvSpPr>
          <p:cNvPr id="10304" name=""/>
          <p:cNvSpPr/>
          <p:nvPr/>
        </p:nvSpPr>
        <p:spPr>
          <a:xfrm>
            <a:off x="267451" y="242755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6" y="2076608"/>
            <a:ext cx="9219456" cy="25034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761" y="1770965"/>
            <a:ext cx="5682665" cy="482580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763294" y="602055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453427" y="2203127"/>
            <a:ext cx="5113917" cy="115243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 클릭시 룸리스트 페이지로 이동한다 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7" y="4507991"/>
            <a:ext cx="3453039" cy="2257559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294" y="1745637"/>
            <a:ext cx="6482430" cy="293857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13110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4652752" y="4796099"/>
            <a:ext cx="5113917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이용안내 페이지에 있을때 해당 페이지 텍스트가 검정색으로 바뀐다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10311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2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6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7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5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17024" cy="63476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8" name="직사각형 27"/>
          <p:cNvSpPr/>
          <p:nvPr/>
        </p:nvSpPr>
        <p:spPr>
          <a:xfrm>
            <a:off x="8950292" y="2013483"/>
            <a:ext cx="3010467" cy="2147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클릭시 문의 글 상세페이지로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문의하기 버튼 클릭시 글쓰기 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문의게시판 리스트 목록은 자신이 올린 문의 글만 보인다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3" name="직사각형 34"/>
          <p:cNvSpPr/>
          <p:nvPr/>
        </p:nvSpPr>
        <p:spPr>
          <a:xfrm>
            <a:off x="896913" y="3307631"/>
            <a:ext cx="1418460" cy="239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36"/>
          <p:cNvSpPr/>
          <p:nvPr/>
        </p:nvSpPr>
        <p:spPr>
          <a:xfrm>
            <a:off x="747324" y="3149869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7" name="직사각형 34"/>
          <p:cNvSpPr/>
          <p:nvPr/>
        </p:nvSpPr>
        <p:spPr>
          <a:xfrm>
            <a:off x="224617" y="3686398"/>
            <a:ext cx="821883" cy="406030"/>
          </a:xfrm>
          <a:prstGeom prst="rect">
            <a:avLst/>
          </a:prstGeom>
          <a:noFill/>
          <a:ln w="19050" cap="flat" cmpd="sng" algn="ctr">
            <a:solidFill>
              <a:srgbClr val="30384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61169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9" name="타원 36"/>
          <p:cNvSpPr/>
          <p:nvPr/>
        </p:nvSpPr>
        <p:spPr>
          <a:xfrm>
            <a:off x="2651158" y="143584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-127578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3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Controller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DAO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session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을 받아올때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로그인한 아이디의 문의 글만 호출시킨다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3152773"/>
            <a:ext cx="10843796" cy="322791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직사각형 34"/>
          <p:cNvSpPr/>
          <p:nvPr/>
        </p:nvSpPr>
        <p:spPr>
          <a:xfrm>
            <a:off x="411783" y="5107956"/>
            <a:ext cx="6642780" cy="39147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7926" y="5676907"/>
            <a:ext cx="7417713" cy="14378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2" name="타원 36"/>
          <p:cNvSpPr/>
          <p:nvPr/>
        </p:nvSpPr>
        <p:spPr>
          <a:xfrm>
            <a:off x="115051" y="495054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24899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 글은 회원가입을 한 사람만 작성할수 있으며 작성자 아이디는 로그인한 아이디를 가져온다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 버튼 클릭시 문의 글이 등록된다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글쓰기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05282"/>
            <a:ext cx="8717184" cy="530497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1438047" y="2743384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0" name="타원 36"/>
          <p:cNvSpPr/>
          <p:nvPr/>
        </p:nvSpPr>
        <p:spPr>
          <a:xfrm>
            <a:off x="563031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440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예약신청 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시작일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케이지유형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예약펫 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취소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7754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69774"/>
            <a:ext cx="7782666" cy="478528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299176" y="3427586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>
                <a:solidFill>
                  <a:schemeClr val="lt1"/>
                </a:solidFill>
              </a:rPr>
              <a:t>관리자 </a:t>
            </a:r>
            <a:r>
              <a:rPr lang="ko-KR" altLang="en-US" sz="2800" b="1"/>
              <a:t>메인 페이지</a:t>
            </a:r>
            <a:endParaRPr lang="ko-KR" altLang="en-US" sz="2800" b="1"/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462008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ko-KR" altLang="en-US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88090" y="1749782"/>
            <a:ext cx="8598535" cy="4049893"/>
            <a:chOff x="1679158" y="1739507"/>
            <a:chExt cx="8833684" cy="3674321"/>
          </a:xfrm>
        </p:grpSpPr>
        <p:pic>
          <p:nvPicPr>
            <p:cNvPr id="1026" name="Picture 2" descr="C:\Users\solar\Desktop\새 폴더\관리자 레이아웃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79158" y="1739507"/>
              <a:ext cx="8833684" cy="2509498"/>
            </a:xfrm>
            <a:prstGeom prst="rect">
              <a:avLst/>
            </a:prstGeom>
            <a:noFill/>
          </p:spPr>
        </p:pic>
        <p:pic>
          <p:nvPicPr>
            <p:cNvPr id="1027" name="Picture 3" descr="C:\Users\solar\Desktop\새 폴더\레이아웃푸터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679158" y="4063999"/>
              <a:ext cx="8833684" cy="1349829"/>
            </a:xfrm>
            <a:prstGeom prst="rect">
              <a:avLst/>
            </a:prstGeom>
            <a:noFill/>
          </p:spPr>
        </p:pic>
      </p:grpSp>
      <p:sp>
        <p:nvSpPr>
          <p:cNvPr id="26" name="타원 25"/>
          <p:cNvSpPr/>
          <p:nvPr/>
        </p:nvSpPr>
        <p:spPr>
          <a:xfrm>
            <a:off x="762843" y="475686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8502" y="229582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2019" y="1756212"/>
            <a:ext cx="672515" cy="6894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22527" y="2052728"/>
            <a:ext cx="560343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04792" y="2052728"/>
            <a:ext cx="4859038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486625" y="903670"/>
            <a:ext cx="2699959" cy="4664254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로고 이미지 클릭 시 메인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상단 메뉴 클릭 시 각 메뉴별 첫 번째 서브 메뉴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로그아웃 클릭 시 로그아웃 처리 후 관리자 로그인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회사의 간략한 정보를 </a:t>
            </a:r>
            <a:r>
              <a:rPr lang="en-US" altLang="ko-KR" sz="1400">
                <a:latin typeface="+mj-ea"/>
                <a:ea typeface="+mj-ea"/>
              </a:rPr>
              <a:t>footer</a:t>
            </a:r>
            <a:r>
              <a:rPr lang="ko-KR" altLang="en-US" sz="1400">
                <a:latin typeface="+mj-ea"/>
                <a:ea typeface="+mj-ea"/>
              </a:rPr>
              <a:t>로 넣음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메인페이지는 실제 예약날짜가 당일인 예약리스트와 금일 회원가입자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3147" y="166194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51774" y="182320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75902" y="1791226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실제 예약날짜가 오늘인 예약리스트를 예약번호기준으로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회원가입일이 오늘인 회원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예약 상세정보를 확인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관리자 계정으로 로그인하지 않았을 경우에 접근하면 로그인 페이지로 이동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6394" y="1929313"/>
            <a:ext cx="7718388" cy="17517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519435" y="17904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6806" y="311714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173" y="26663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5982" y="3681098"/>
            <a:ext cx="5497962" cy="29962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5304" y="1724645"/>
            <a:ext cx="7102925" cy="21920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92182" y="3545297"/>
            <a:ext cx="6325490" cy="31971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500720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당일예약 리스트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회원가입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객체 리스트를 필드로 갖는 </a:t>
            </a:r>
            <a:r>
              <a:rPr lang="en-US" altLang="ko-KR" sz="1400">
                <a:latin typeface="+mj-ea"/>
                <a:ea typeface="+mj-ea"/>
              </a:rPr>
              <a:t>ReservationVO</a:t>
            </a:r>
            <a:r>
              <a:rPr lang="ko-KR" altLang="en-US" sz="1400">
                <a:latin typeface="+mj-ea"/>
                <a:ea typeface="+mj-ea"/>
              </a:rPr>
              <a:t> 및 세션체크를 위한 </a:t>
            </a:r>
            <a:r>
              <a:rPr lang="en-US" altLang="ko-KR" sz="1400">
                <a:latin typeface="+mj-ea"/>
                <a:ea typeface="+mj-ea"/>
              </a:rPr>
              <a:t>Model,HttpServletRequest,HttpServletResoponse </a:t>
            </a:r>
            <a:r>
              <a:rPr lang="ko-KR" altLang="en-US" sz="1400">
                <a:latin typeface="+mj-ea"/>
                <a:ea typeface="+mj-ea"/>
              </a:rPr>
              <a:t>를 메서드에서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통해 리스트를 받아와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리스트를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 오브젝트로 만들어준다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오브젝트를 사용하여 화면에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2230" y="1866178"/>
            <a:ext cx="7063030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8142" y="174945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1265" y="2335938"/>
            <a:ext cx="6633963" cy="3038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85715" y="21970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1265" y="3120613"/>
            <a:ext cx="2770813" cy="4246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5714" y="29817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3653" y="3656084"/>
            <a:ext cx="5018273" cy="308638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342078" y="4091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통계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,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가입자 통계 메뉴를 누르면 월별 회원가입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예약 통계 메뉴를 누르면 월별 예약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매출 통계 메뉴를 누르면 월별 매출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036138" y="1510699"/>
            <a:ext cx="4273403" cy="30784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3559" y="4303498"/>
            <a:ext cx="4099267" cy="25335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473972" y="15106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140069" y="149401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73193" y="427470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051" name=""/>
          <p:cNvSpPr/>
          <p:nvPr/>
        </p:nvSpPr>
        <p:spPr>
          <a:xfrm>
            <a:off x="4419901" y="4478021"/>
            <a:ext cx="7562834" cy="1368513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List&lt;Map&gt;</a:t>
            </a:r>
            <a:r>
              <a:rPr lang="ko-KR" altLang="en-US" sz="2200">
                <a:solidFill>
                  <a:schemeClr val="dk1"/>
                </a:solidFill>
              </a:rPr>
              <a:t> 형태로 </a:t>
            </a:r>
            <a:r>
              <a:rPr lang="en-US" altLang="ko-KR" sz="2200">
                <a:solidFill>
                  <a:schemeClr val="dk1"/>
                </a:solidFill>
              </a:rPr>
              <a:t>{{joinDate : 2022-01, joinCount : 3}, 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200">
                <a:solidFill>
                  <a:schemeClr val="dk1"/>
                </a:solidFill>
              </a:rPr>
              <a:t>이런 형태로 저장되게 된다</a:t>
            </a:r>
            <a:r>
              <a:rPr lang="en-US" altLang="ko-KR" sz="2200">
                <a:solidFill>
                  <a:schemeClr val="dk1"/>
                </a:solidFill>
              </a:rPr>
              <a:t>.</a:t>
            </a:r>
            <a:endParaRPr lang="en-US" altLang="ko-KR" sz="1700">
              <a:solidFill>
                <a:srgbClr val="a6a6a6"/>
              </a:solidFill>
            </a:endParaRPr>
          </a:p>
        </p:txBody>
      </p:sp>
      <p:pic>
        <p:nvPicPr>
          <p:cNvPr id="20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8698" y="1740995"/>
            <a:ext cx="4809038" cy="750239"/>
          </a:xfrm>
          <a:prstGeom prst="rect">
            <a:avLst/>
          </a:prstGeom>
        </p:spPr>
      </p:pic>
      <p:pic>
        <p:nvPicPr>
          <p:cNvPr id="20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3468" y="2677681"/>
            <a:ext cx="7479267" cy="1210597"/>
          </a:xfrm>
          <a:prstGeom prst="rect">
            <a:avLst/>
          </a:prstGeom>
        </p:spPr>
      </p:pic>
      <p:sp>
        <p:nvSpPr>
          <p:cNvPr id="2054" name=""/>
          <p:cNvSpPr/>
          <p:nvPr/>
        </p:nvSpPr>
        <p:spPr>
          <a:xfrm>
            <a:off x="4491927" y="1668968"/>
            <a:ext cx="7490808" cy="223283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2055" name=""/>
          <p:cNvCxnSpPr/>
          <p:nvPr/>
        </p:nvCxnSpPr>
        <p:spPr>
          <a:xfrm rot="16200000" flipH="1">
            <a:off x="7841183" y="41539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5785" y="1148303"/>
            <a:ext cx="2057507" cy="33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20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6715" y="1050695"/>
            <a:ext cx="1800225" cy="352425"/>
          </a:xfrm>
          <a:prstGeom prst="rect">
            <a:avLst/>
          </a:prstGeom>
        </p:spPr>
      </p:pic>
      <p:pic>
        <p:nvPicPr>
          <p:cNvPr id="20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25153" y="978668"/>
            <a:ext cx="5433813" cy="3457295"/>
          </a:xfrm>
          <a:prstGeom prst="rect">
            <a:avLst/>
          </a:prstGeom>
        </p:spPr>
      </p:pic>
      <p:sp>
        <p:nvSpPr>
          <p:cNvPr id="2058" name=""/>
          <p:cNvSpPr/>
          <p:nvPr/>
        </p:nvSpPr>
        <p:spPr>
          <a:xfrm>
            <a:off x="691268" y="4507991"/>
            <a:ext cx="4969862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{{joinDate : 2022-01, joinCount : 3}, 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2059" name=""/>
          <p:cNvSpPr/>
          <p:nvPr/>
        </p:nvSpPr>
        <p:spPr>
          <a:xfrm>
            <a:off x="6093293" y="4507991"/>
            <a:ext cx="5257970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“2022-01”; joinCount = 3;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“2022-12”; joinCount = 2;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</p:txBody>
      </p:sp>
      <p:sp>
        <p:nvSpPr>
          <p:cNvPr id="2060" name=""/>
          <p:cNvSpPr/>
          <p:nvPr/>
        </p:nvSpPr>
        <p:spPr>
          <a:xfrm>
            <a:off x="4724780" y="6020558"/>
            <a:ext cx="6626482" cy="720270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dataset.addvalue(joinCount, “</a:t>
            </a:r>
            <a:r>
              <a:rPr lang="ko-KR" altLang="en-US" sz="2200">
                <a:solidFill>
                  <a:schemeClr val="dk1"/>
                </a:solidFill>
              </a:rPr>
              <a:t>해당월</a:t>
            </a:r>
            <a:r>
              <a:rPr lang="en-US" altLang="ko-KR" sz="2200">
                <a:solidFill>
                  <a:schemeClr val="dk1"/>
                </a:solidFill>
              </a:rPr>
              <a:t>”,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joinDate)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cxnSp>
        <p:nvCxnSpPr>
          <p:cNvPr id="2061" name=""/>
          <p:cNvCxnSpPr>
            <a:stCxn id="2058" idx="3"/>
            <a:endCxn id="2059" idx="1"/>
          </p:cNvCxnSpPr>
          <p:nvPr/>
        </p:nvCxnSpPr>
        <p:spPr>
          <a:xfrm flipV="1">
            <a:off x="5661130" y="5048194"/>
            <a:ext cx="432163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"/>
          <p:cNvCxnSpPr/>
          <p:nvPr/>
        </p:nvCxnSpPr>
        <p:spPr>
          <a:xfrm rot="5400000">
            <a:off x="8542213" y="5804474"/>
            <a:ext cx="432162" cy="7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그래프 이미지 저장기능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세션사용과 체크할 아이디 변수를 선언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체크하기 위해 세션 체크 메서드에서 필요한 값을 받고 세션체크 메서드를 사용하여 세션을 체크한다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통계서비스에서 값을 받아와 리스트에 저장하고 차트메이커 메서드를 사용하여 차트를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이미지 경로를 읽어 페이지에서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5898" y="1730883"/>
            <a:ext cx="6956075" cy="34577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825898" y="2383185"/>
            <a:ext cx="2932378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95376" y="23517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5209" y="3171328"/>
            <a:ext cx="6723086" cy="48475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4963" y="307675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5209" y="3683781"/>
            <a:ext cx="6723086" cy="15325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93256" y="36560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65029" y="4676448"/>
            <a:ext cx="4777238" cy="18574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직사각형 38"/>
          <p:cNvSpPr/>
          <p:nvPr/>
        </p:nvSpPr>
        <p:spPr>
          <a:xfrm>
            <a:off x="3995600" y="4613051"/>
            <a:ext cx="4946666" cy="192081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869931" y="44741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3"/>
            <a:ext cx="10499610" cy="625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편집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수정하기 페이지로 이동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모든 정보 수정 가능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삭제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삭제 후 펫리스트로 이동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펫리스트 페이지로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5375" y="1835275"/>
            <a:ext cx="8020346" cy="31410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페이지 세션 체크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체크하여 유저 아이디가 없거나 </a:t>
            </a:r>
            <a:r>
              <a:rPr lang="en-US" altLang="ko-KR" sz="1400">
                <a:latin typeface="+mj-ea"/>
                <a:ea typeface="+mj-ea"/>
              </a:rPr>
              <a:t>admin</a:t>
            </a:r>
            <a:r>
              <a:rPr lang="ko-KR" altLang="en-US" sz="1400">
                <a:latin typeface="+mj-ea"/>
                <a:ea typeface="+mj-ea"/>
              </a:rPr>
              <a:t>이 아니면 로그인 페이지로 이동한다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모든 관리자 페이지 컨트롤러에는 동일한 세션체크가 존재한다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25898" y="2327186"/>
            <a:ext cx="3531728" cy="252909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6912" y="226871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349526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사진 업로드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기능을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에서 다운로드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인코딩 타입을 </a:t>
            </a:r>
            <a:r>
              <a:rPr lang="en-US" altLang="ko-KR" sz="1400">
                <a:latin typeface="+mj-ea"/>
                <a:ea typeface="+mj-ea"/>
              </a:rPr>
              <a:t>UTF-8, </a:t>
            </a:r>
            <a:r>
              <a:rPr lang="ko-KR" altLang="en-US" sz="1400">
                <a:latin typeface="+mj-ea"/>
                <a:ea typeface="+mj-ea"/>
              </a:rPr>
              <a:t>파일 최대 용량을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로 제한한다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5480" y="2010091"/>
            <a:ext cx="4446199" cy="136146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5480" y="3561370"/>
            <a:ext cx="7684956" cy="76621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250555" y="187123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5178" y="33715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3"/>
            <a:ext cx="10147643" cy="29027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날짜선택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달력을 띄워 날짜를 선택한다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이번달과 다음달만 게시한다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날짜를 선택하면 예약하러가기 버튼이 활성화된다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마이펫 예약페이지로 넘어간다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부가서비스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lar\Desktop\새 폴더\부가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1197" y="1776675"/>
            <a:ext cx="7627662" cy="251851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룸에 소속되지 않는 부가서비스를 부가서비스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누르면 해당 부가서비스의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등록을 누르면 부가서비스를 정보를 입력할 수 있는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4985" y="165971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99890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485191" y="31731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lar\Desktop\새 폴더\부가 상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858" y="1725343"/>
            <a:ext cx="6503314" cy="289567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부가서비스 번호의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 버튼을 누르면 확인하는 메시지를 보여주고 확인을 누르면 부가서비스 상태가 비활성으로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이전페이지로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9717" y="15864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69716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52528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69716" y="5177658"/>
            <a:ext cx="3755748" cy="103638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olar\Desktop\새 폴더\부가 등록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720" y="1798576"/>
            <a:ext cx="7299014" cy="3149380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명을 </a:t>
            </a:r>
            <a:r>
              <a:rPr lang="en-US" altLang="ko-KR" sz="1400">
                <a:latin typeface="+mj-ea"/>
                <a:ea typeface="+mj-ea"/>
              </a:rPr>
              <a:t>8</a:t>
            </a:r>
            <a:r>
              <a:rPr lang="ko-KR" altLang="en-US" sz="1400">
                <a:latin typeface="+mj-ea"/>
                <a:ea typeface="+mj-ea"/>
              </a:rPr>
              <a:t>자 이하로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가격을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설명을 텍스트로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 버튼을 누르면 유효성검사를 통해 알맞은 값이 입력되어있는지 체크하고 등록이 진행된다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화면으로 이동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249477" y="20280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58535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58535" y="2943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25397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24573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7" y="1871230"/>
            <a:ext cx="7697168" cy="230713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568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서비스를 이용하여 룸 리스트를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리스트를 사용하기 위해 오브젝트로 생성해준다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등록버튼을 누를 때 리스트 개수를 체크하여 </a:t>
            </a:r>
            <a:r>
              <a:rPr lang="en-US" altLang="ko-KR" sz="1400">
                <a:latin typeface="+mj-ea"/>
                <a:ea typeface="+mj-ea"/>
              </a:rPr>
              <a:t>4</a:t>
            </a:r>
            <a:r>
              <a:rPr lang="ko-KR" altLang="en-US" sz="1400">
                <a:latin typeface="+mj-ea"/>
                <a:ea typeface="+mj-ea"/>
              </a:rPr>
              <a:t>개 미만이면 등록이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257785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3609" y="240199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121895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1" y="3020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7712" y="4312424"/>
            <a:ext cx="4306149" cy="238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275400" y="417514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5" y="2183465"/>
            <a:ext cx="7498420" cy="18768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31045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번호를 받아 부가서비스 서비스의 부가서비스 상세에 값을 넘겨 상세정보를 받아 </a:t>
            </a:r>
            <a:r>
              <a:rPr lang="en-US" altLang="ko-KR" sz="1400">
                <a:latin typeface="+mj-ea"/>
                <a:ea typeface="+mj-ea"/>
              </a:rPr>
              <a:t>ExtraServiceVO</a:t>
            </a:r>
            <a:r>
              <a:rPr lang="ko-KR" altLang="en-US" sz="1400">
                <a:latin typeface="+mj-ea"/>
                <a:ea typeface="+mj-ea"/>
              </a:rPr>
              <a:t>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상세정보를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누를 때 해당 번호를 저장하고 </a:t>
            </a:r>
            <a:r>
              <a:rPr lang="en-US" altLang="ko-KR" sz="1400">
                <a:latin typeface="+mj-ea"/>
                <a:ea typeface="+mj-ea"/>
              </a:rPr>
              <a:t>action</a:t>
            </a:r>
            <a:r>
              <a:rPr lang="ko-KR" altLang="en-US" sz="1400">
                <a:latin typeface="+mj-ea"/>
                <a:ea typeface="+mj-ea"/>
              </a:rPr>
              <a:t>에 적힌 매핑명을 가진 클래스 메서드를 실행한다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308150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5399" y="301203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299106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0" y="328975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0436" y="4324870"/>
            <a:ext cx="5388755" cy="163757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337019" y="418758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173" y="1993780"/>
            <a:ext cx="7498568" cy="29702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서비스를 이용하여 페이지에서 입력 받은 정보를 넘겨서 등록을 진행하고 결과를 </a:t>
            </a:r>
            <a:r>
              <a:rPr lang="en-US" altLang="ko-KR" sz="1400">
                <a:latin typeface="+mj-ea"/>
                <a:ea typeface="+mj-ea"/>
              </a:rPr>
              <a:t>1 </a:t>
            </a:r>
            <a:r>
              <a:rPr lang="ko-KR" altLang="en-US" sz="1400">
                <a:latin typeface="+mj-ea"/>
                <a:ea typeface="+mj-ea"/>
              </a:rPr>
              <a:t>혹은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입력하는 값은 유효성 검사를 통과해야만 등록을 진행할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107" y="2782889"/>
            <a:ext cx="3979615" cy="2291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73432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72260" y="3012038"/>
            <a:ext cx="2796567" cy="371395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6" name="타원 35"/>
          <p:cNvSpPr/>
          <p:nvPr/>
        </p:nvSpPr>
        <p:spPr>
          <a:xfrm>
            <a:off x="5093656" y="28429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5259" y="1931503"/>
            <a:ext cx="6893036" cy="326562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서비스 정보를 받아 부가서비스 서비스의 부가서비스 비활성화에 서비스 정보를 넘겨 비활성화를 진행하고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5259" y="2689790"/>
            <a:ext cx="5687309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4575" y="258736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예약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499399" cy="46362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유저의 마이페이지에 등록된 펫정보를 불러온다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선택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마이펫을 여러마리 등록했다면 마이펫을 선택할 수 있도록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창을 구현한다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선택된 마이펫을 다른 마이펫으로 변경할 경우 변경된 마이펫 정보가 보여진다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olar\Desktop\새 폴더\새로운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3561" y="1750972"/>
            <a:ext cx="7894126" cy="482922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예약리스트 메뉴를 누르면 새로운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 리스트는 승인여부가 대기중</a:t>
            </a:r>
            <a:r>
              <a:rPr lang="en-US" altLang="ko-KR" sz="1400">
                <a:latin typeface="+mj-ea"/>
                <a:ea typeface="+mj-ea"/>
              </a:rPr>
              <a:t>(W)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승인여부를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03561" y="167682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573" y="24096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olar\Desktop\새 폴더\승인된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5880" y="1778378"/>
            <a:ext cx="7817283" cy="4470462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예약리스트 메뉴를 누르면 승인된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 리스트는 승인여부가 승인</a:t>
            </a:r>
            <a:r>
              <a:rPr lang="en-US" altLang="ko-KR" sz="1400">
                <a:latin typeface="+mj-ea"/>
                <a:ea typeface="+mj-ea"/>
              </a:rPr>
              <a:t>(Y) 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승인취소를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699940" y="177837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6151" y="213191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olar\Desktop\새 폴더\예약 승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2" y="1778377"/>
            <a:ext cx="8031563" cy="440176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승인버튼을 누르면 예약 승인여부가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거부버튼을 누르면 예약 승인여부가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변경되고 거부사유를 메일로 보낼 수 있는 메일 전송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046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09978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예약취소 버튼을 누르면 승인상태가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인 경우는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</a:t>
            </a:r>
            <a:r>
              <a:rPr lang="ko-KR" altLang="en-US" sz="1400">
                <a:latin typeface="+mj-ea"/>
              </a:rPr>
              <a:t>변경되고 거부사유를 메일로 보낼 수 있는 메일 전송 페이지로 이동한다</a:t>
            </a:r>
            <a:r>
              <a:rPr lang="en-US" altLang="ko-KR" sz="1400">
                <a:latin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이미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상태이면 이미 거부된 예약입니다 라는 메시지를 보여주고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12290" name="Picture 2" descr="C:\Users\solar\Desktop\새 폴더\예약 취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4" y="1778377"/>
            <a:ext cx="7947416" cy="4396369"/>
          </a:xfrm>
          <a:prstGeom prst="rect">
            <a:avLst/>
          </a:prstGeom>
          <a:noFill/>
        </p:spPr>
      </p:pic>
      <p:sp>
        <p:nvSpPr>
          <p:cNvPr id="22" name="타원 21"/>
          <p:cNvSpPr/>
          <p:nvPr/>
        </p:nvSpPr>
        <p:spPr>
          <a:xfrm>
            <a:off x="528132" y="61747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olar\Desktop\새 폴더\메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9717" y="1765045"/>
            <a:ext cx="8248011" cy="375633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 제목을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받는 사람의 이메일을 이메일 형식에 맞게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취소사유를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위 내용이 모두 작성되어야만 전송이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223481" y="25467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16413" y="287185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19157" y="33019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0129" y="524366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3196" y="5270160"/>
            <a:ext cx="3192733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74984" y="5270160"/>
            <a:ext cx="4060300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4772" y="1916365"/>
            <a:ext cx="7340512" cy="314185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메일을 구현하기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</a:t>
            </a:r>
            <a:r>
              <a:rPr lang="ko-KR" altLang="en-US" sz="1400">
                <a:latin typeface="+mj-ea"/>
                <a:ea typeface="+mj-ea"/>
              </a:rPr>
              <a:t>을 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javaMailSenderImpl</a:t>
            </a:r>
            <a:r>
              <a:rPr lang="ko-KR" altLang="en-US" sz="1400">
                <a:latin typeface="+mj-ea"/>
                <a:ea typeface="+mj-ea"/>
              </a:rPr>
              <a:t>을 사용하기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spring-context-surpport </a:t>
            </a:r>
            <a:r>
              <a:rPr lang="ko-KR" altLang="en-US" sz="1400">
                <a:latin typeface="+mj-ea"/>
                <a:ea typeface="+mj-ea"/>
              </a:rPr>
              <a:t>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 root-context 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 </a:t>
            </a:r>
            <a:r>
              <a:rPr lang="ko-KR" altLang="en-US" sz="1400">
                <a:latin typeface="+mj-ea"/>
                <a:ea typeface="+mj-ea"/>
              </a:rPr>
              <a:t>보낼 메이서버 호스트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 포트번호 이메일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비밀번호를 설정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root-context</a:t>
            </a:r>
            <a:r>
              <a:rPr lang="ko-KR" altLang="en-US" sz="1400">
                <a:latin typeface="+mj-ea"/>
              </a:rPr>
              <a:t>에 보안연결을 위한 </a:t>
            </a:r>
            <a:r>
              <a:rPr lang="en-US" altLang="ko-KR" sz="1400">
                <a:latin typeface="+mj-ea"/>
              </a:rPr>
              <a:t>SSL</a:t>
            </a:r>
            <a:r>
              <a:rPr lang="ko-KR" altLang="en-US" sz="1400">
                <a:latin typeface="+mj-ea"/>
              </a:rPr>
              <a:t>설정을 해준다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1916366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1921" y="513130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046400"/>
            <a:ext cx="7127197" cy="179414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665929" y="521988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45183" y="183758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2997" y="290996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8750" y="1837582"/>
            <a:ext cx="7410565" cy="404545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보내는 메일의 제목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내용 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이메일을 설정한다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보내는 사람 이메일은 고정이다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설정한 값으로 메일을 전송한다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입력 받은 값을 유효성검사를 통해 체크한다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2304534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01509" y="2165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318503"/>
            <a:ext cx="7227859" cy="1643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01509" y="31975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93947" y="4044299"/>
            <a:ext cx="4616795" cy="265674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4844359" y="3907018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786" y="1564749"/>
            <a:ext cx="6096286" cy="203940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786" y="3714919"/>
            <a:ext cx="6096286" cy="26450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1916366"/>
            <a:ext cx="5332500" cy="6680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10939" y="169878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4132176"/>
            <a:ext cx="5632248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10938" y="399489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사용하여 새로운 예약리스트를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에 저장하고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값을 가진 </a:t>
            </a:r>
            <a:r>
              <a:rPr lang="en-US" altLang="ko-KR" sz="1400">
                <a:latin typeface="+mj-ea"/>
                <a:ea typeface="+mj-ea"/>
              </a:rPr>
              <a:t>newReservationList </a:t>
            </a:r>
            <a:r>
              <a:rPr lang="ko-KR" altLang="en-US" sz="1400">
                <a:latin typeface="+mj-ea"/>
                <a:ea typeface="+mj-ea"/>
              </a:rPr>
              <a:t>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예약서비스를 사용하여 승인된 예약리스트를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에 저장하고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값을 가진 </a:t>
            </a:r>
            <a:r>
              <a:rPr lang="en-US" altLang="ko-KR" sz="1400">
                <a:latin typeface="+mj-ea"/>
              </a:rPr>
              <a:t>reservationList </a:t>
            </a:r>
            <a:r>
              <a:rPr lang="ko-KR" altLang="en-US" sz="1400">
                <a:latin typeface="+mj-ea"/>
              </a:rPr>
              <a:t>오브젝트를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8349" y="1698780"/>
            <a:ext cx="6940149" cy="386922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2161351"/>
            <a:ext cx="5332500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8197" y="2006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2406337"/>
            <a:ext cx="2208134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8196" y="229361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019072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이용하여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예약번호를 보내서 해당하는 예약 정보를 불러온다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해당 예약정보에 필요한 정보를 불러오기 위해 가져온 예약정보랑 </a:t>
            </a:r>
            <a:r>
              <a:rPr lang="en-US" altLang="ko-KR" sz="1400">
                <a:latin typeface="+mj-ea"/>
              </a:rPr>
              <a:t>PK FK</a:t>
            </a:r>
            <a:r>
              <a:rPr lang="ko-KR" altLang="en-US" sz="1400">
                <a:latin typeface="+mj-ea"/>
              </a:rPr>
              <a:t>로 연결되어있는 필드값을 저장한다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필드값을 가지고 해당하는 서비스를 사용하여 예약에 필요한 정보를 가져온다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가져온 정보를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오브젝트로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예약정보를 불러와 승인상태가 </a:t>
            </a:r>
            <a:r>
              <a:rPr lang="en-US" altLang="ko-KR" sz="1400">
                <a:latin typeface="+mj-ea"/>
              </a:rPr>
              <a:t>“W”</a:t>
            </a:r>
            <a:r>
              <a:rPr lang="ko-KR" altLang="en-US" sz="1400">
                <a:latin typeface="+mj-ea"/>
              </a:rPr>
              <a:t>이면 </a:t>
            </a:r>
            <a:r>
              <a:rPr lang="en-US" altLang="ko-KR" sz="1400">
                <a:latin typeface="+mj-ea"/>
              </a:rPr>
              <a:t>reservationDetail.jsp</a:t>
            </a:r>
            <a:r>
              <a:rPr lang="ko-KR" altLang="en-US" sz="1400">
                <a:latin typeface="+mj-ea"/>
              </a:rPr>
              <a:t>를 보여주고 아닐경우 </a:t>
            </a:r>
            <a:r>
              <a:rPr lang="en-US" altLang="ko-KR" sz="1400">
                <a:latin typeface="+mj-ea"/>
              </a:rPr>
              <a:t>reservationCancel.jsp</a:t>
            </a:r>
            <a:r>
              <a:rPr lang="ko-KR" altLang="en-US" sz="1400">
                <a:latin typeface="+mj-ea"/>
              </a:rPr>
              <a:t>를 보여준다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7784" y="3061413"/>
            <a:ext cx="507136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70940" y="291214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7784" y="3833738"/>
            <a:ext cx="253568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1037" y="36605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7783" y="4548332"/>
            <a:ext cx="3547245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5090" y="441105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3369" y="3812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6385" y="1658855"/>
            <a:ext cx="5244891" cy="242856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6385" y="4212586"/>
            <a:ext cx="5298113" cy="243294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2039" y="2161351"/>
            <a:ext cx="4139657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022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12451" y="253132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342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취소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승인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거부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이용하여 예약상태를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값으로 변경 후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 서비스를 이용하여 예약상태를 거부로 변경 후 결과값을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으로 저장</a:t>
            </a:r>
            <a:endParaRPr lang="ko-KR" altLang="en-US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78926" y="3180885"/>
            <a:ext cx="3625757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97438" y="322786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8926" y="2430892"/>
            <a:ext cx="3625757" cy="7499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59859" y="598395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2040" y="4869874"/>
            <a:ext cx="3869096" cy="2411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74367" y="529177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432" y="475551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8926" y="5145887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78926" y="5911891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등록된 방 출력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예약 날짜에 예약이 되어있는 방이면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룸리스트에 띄워지지 않는다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중형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대형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보다 작은 룸은 선택할 수 없다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 정보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방사진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방설명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회원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olar\Desktop\새 폴더\맴버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161" y="1954545"/>
            <a:ext cx="7485185" cy="381760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 상태가 </a:t>
            </a:r>
            <a:r>
              <a:rPr lang="en-US" altLang="ko-KR" sz="1400">
                <a:latin typeface="+mj-ea"/>
                <a:ea typeface="+mj-ea"/>
              </a:rPr>
              <a:t>active</a:t>
            </a:r>
            <a:r>
              <a:rPr lang="ko-KR" altLang="en-US" sz="1400">
                <a:latin typeface="+mj-ea"/>
                <a:ea typeface="+mj-ea"/>
              </a:rPr>
              <a:t>인 회원의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아이디를 누르면 해당 회원을 탈퇴하시겠습니까</a:t>
            </a:r>
            <a:r>
              <a:rPr lang="en-US" altLang="ko-KR" sz="1400">
                <a:latin typeface="+mj-ea"/>
                <a:ea typeface="+mj-ea"/>
              </a:rPr>
              <a:t>? </a:t>
            </a:r>
            <a:r>
              <a:rPr lang="ko-KR" altLang="en-US" sz="1400">
                <a:latin typeface="+mj-ea"/>
                <a:ea typeface="+mj-ea"/>
              </a:rPr>
              <a:t>라는 메시지가 나오고 확인을 누르면 탈퇴상태로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4573" y="18156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0" y="25484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14122" y="56332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2785" y="2079154"/>
            <a:ext cx="5934315" cy="23089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9357" y="4415023"/>
            <a:ext cx="5957744" cy="22158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회원 리스트 저장 및 회원 탈퇴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adminMemberService</a:t>
            </a:r>
            <a:r>
              <a:rPr lang="ko-KR" altLang="en-US" sz="1400">
                <a:latin typeface="+mj-ea"/>
                <a:ea typeface="+mj-ea"/>
              </a:rPr>
              <a:t>를 이용하여 회원리스트를 불러오고 </a:t>
            </a:r>
            <a:r>
              <a:rPr lang="en-US" altLang="ko-KR" sz="1400">
                <a:latin typeface="+mj-ea"/>
                <a:ea typeface="+mj-ea"/>
              </a:rPr>
              <a:t>adminMemberList</a:t>
            </a:r>
            <a:r>
              <a:rPr lang="ko-KR" altLang="en-US" sz="1400">
                <a:latin typeface="+mj-ea"/>
                <a:ea typeface="+mj-ea"/>
              </a:rPr>
              <a:t>라는 이름의 오브젝트로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이용하여 페이징 구현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adminMemberService</a:t>
            </a:r>
            <a:r>
              <a:rPr lang="ko-KR" altLang="en-US" sz="1400">
                <a:latin typeface="+mj-ea"/>
              </a:rPr>
              <a:t>를 이용하여 회원 상태를 탈퇴로 변경하고 결과값을 </a:t>
            </a:r>
            <a:r>
              <a:rPr lang="en-US" altLang="ko-KR" sz="1400">
                <a:latin typeface="+mj-ea"/>
              </a:rPr>
              <a:t>0 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로 저장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2786" y="2763711"/>
            <a:ext cx="5625947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4989" y="262571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786" y="3121895"/>
            <a:ext cx="4378912" cy="8699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73196" y="31089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44" y="440918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9357" y="4893255"/>
            <a:ext cx="4250405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82016" y="4575587"/>
            <a:ext cx="9744496" cy="1084836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816" y="1853802"/>
            <a:ext cx="8840772" cy="193391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419208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3212212" y="299542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3284239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7029643" y="978668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최신 등록일 순으로 정렬된다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게시물 수가 </a:t>
            </a:r>
            <a:r>
              <a:rPr lang="en-US" altLang="ko-KR" sz="2000">
                <a:solidFill>
                  <a:schemeClr val="dk1"/>
                </a:solidFill>
              </a:rPr>
              <a:t>10</a:t>
            </a:r>
            <a:r>
              <a:rPr lang="ko-KR" altLang="en-US" sz="20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000">
                <a:solidFill>
                  <a:schemeClr val="dk1"/>
                </a:solidFill>
              </a:rPr>
              <a:t>2</a:t>
            </a:r>
            <a:r>
              <a:rPr lang="ko-KR" altLang="en-US" sz="2000">
                <a:solidFill>
                  <a:schemeClr val="dk1"/>
                </a:solidFill>
              </a:rPr>
              <a:t>로 넘어간다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4.</a:t>
            </a:r>
            <a:r>
              <a:rPr lang="ko-KR" altLang="en-US" sz="2000">
                <a:solidFill>
                  <a:schemeClr val="dk1"/>
                </a:solidFill>
              </a:rPr>
              <a:t> 등록버튼을 클릭하면 공지사항 작성페이지로 넘어간다</a:t>
            </a:r>
            <a:endParaRPr lang="ko-KR" altLang="en-US" sz="2000">
              <a:solidFill>
                <a:schemeClr val="dk1"/>
              </a:solidFill>
            </a:endParaRPr>
          </a:p>
        </p:txBody>
      </p:sp>
      <p:sp>
        <p:nvSpPr>
          <p:cNvPr id="10301" name=""/>
          <p:cNvSpPr/>
          <p:nvPr/>
        </p:nvSpPr>
        <p:spPr>
          <a:xfrm>
            <a:off x="7893967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2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3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4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322" y="1698938"/>
            <a:ext cx="9798455" cy="3961484"/>
          </a:xfrm>
          <a:prstGeom prst="rect">
            <a:avLst/>
          </a:prstGeom>
        </p:spPr>
      </p:pic>
      <p:pic>
        <p:nvPicPr>
          <p:cNvPr id="10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3429" y="5660423"/>
            <a:ext cx="2232836" cy="858783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등록페이지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6885589" y="3427586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7072667" y="4190174"/>
            <a:ext cx="4998865" cy="2478627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  <a:r>
              <a:rPr lang="en-US" altLang="ko-KR" sz="2000">
                <a:solidFill>
                  <a:schemeClr val="dk1"/>
                </a:solidFill>
              </a:rPr>
              <a:t>admin</a:t>
            </a:r>
            <a:r>
              <a:rPr lang="ko-KR" altLang="en-US" sz="2000">
                <a:solidFill>
                  <a:schemeClr val="dk1"/>
                </a:solidFill>
              </a:rPr>
              <a:t>으로 작성자 고정한다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등록 버튼을 작성글이 등록되고  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000">
                <a:solidFill>
                  <a:schemeClr val="dk1"/>
                </a:solidFill>
              </a:rPr>
              <a:t>공지사항 리스트로 돌아간다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0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148356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220383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6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2138274"/>
            <a:ext cx="10083780" cy="4170391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51636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공지사항 수정 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삭제 버튼을 누르면 해당 게시물이 삭제되고 공지사항 리스트로 돌아간다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940860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733157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965" y="1763929"/>
            <a:ext cx="9551731" cy="44727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수정페이지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444342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수정이 완료되고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삭세 버튼을 누르면 해당 게시물이 삭제되고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취소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724779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373022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1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1461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리스트는 작성일 기준으로 정렬된다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버튼 클릭시 문의 글 상세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13483"/>
            <a:ext cx="8581926" cy="55895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타원 36"/>
          <p:cNvSpPr/>
          <p:nvPr/>
        </p:nvSpPr>
        <p:spPr>
          <a:xfrm>
            <a:off x="709668" y="3149869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2" name="타원 36"/>
          <p:cNvSpPr/>
          <p:nvPr/>
        </p:nvSpPr>
        <p:spPr>
          <a:xfrm>
            <a:off x="1923099" y="280841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방에 등록된 부가서비스를 표시한다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부가서비스는 사용자가 선택할 수 있다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상세예약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룸정보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5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관리자는 모든 문의 내역을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호출 받아 사용자의 문의 글을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관리한다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57" name="직사각형 34"/>
          <p:cNvSpPr/>
          <p:nvPr/>
        </p:nvSpPr>
        <p:spPr>
          <a:xfrm>
            <a:off x="5011047" y="4111244"/>
            <a:ext cx="5444478" cy="1920043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427586"/>
            <a:ext cx="12186585" cy="28169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6" name="직사각형 34"/>
          <p:cNvSpPr/>
          <p:nvPr/>
        </p:nvSpPr>
        <p:spPr>
          <a:xfrm>
            <a:off x="467787" y="4836067"/>
            <a:ext cx="5957687" cy="23519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467787" y="4557768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5475" y="4244301"/>
            <a:ext cx="5761108" cy="4000494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39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38615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문의 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목록버튼 클릭시 리스트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댓글은 연속적으로 달수있다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저장하기 버튼 클릭시 댓글이 등록되고 화면에 바로 표시된다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수정하기 버튼 클릭시 댓글 수정이 가능하다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댓글이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 및 댓글 달기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81926" cy="652518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4" name="타원 36"/>
          <p:cNvSpPr/>
          <p:nvPr/>
        </p:nvSpPr>
        <p:spPr>
          <a:xfrm>
            <a:off x="0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5" name="타원 36"/>
          <p:cNvSpPr/>
          <p:nvPr/>
        </p:nvSpPr>
        <p:spPr>
          <a:xfrm>
            <a:off x="560323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6" name="타원 36"/>
          <p:cNvSpPr/>
          <p:nvPr/>
        </p:nvSpPr>
        <p:spPr>
          <a:xfrm>
            <a:off x="261146" y="481268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7" name="타원 36"/>
          <p:cNvSpPr/>
          <p:nvPr/>
        </p:nvSpPr>
        <p:spPr>
          <a:xfrm>
            <a:off x="1699080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2567338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9" name="타원 36"/>
          <p:cNvSpPr/>
          <p:nvPr/>
        </p:nvSpPr>
        <p:spPr>
          <a:xfrm>
            <a:off x="859499" y="4418910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댓글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7151046" cy="638824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8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7" name="직사각형 27"/>
          <p:cNvSpPr/>
          <p:nvPr/>
        </p:nvSpPr>
        <p:spPr>
          <a:xfrm>
            <a:off x="1203621" y="1915014"/>
            <a:ext cx="9779342" cy="546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중형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50,000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대형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60,000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80,000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날짜에 따라 숙박일수가 계산된다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숙박일수에 룸가격을 곱해 가격을 구한다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선택한 부가서비스에 따라 가격을 더한다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총 가격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예약이 되고 메인페이지로 이동한다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076110" y="1770965"/>
            <a:ext cx="9779342" cy="46660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정보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리스트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리스트에 첨부된 사진 클릭시 룸 상세정보 표시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룸 사진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유형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종류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가격</a:t>
            </a:r>
            <a:endParaRPr lang="ko-KR" altLang="en-US" sz="1900">
              <a:latin typeface="맑은 고딕"/>
              <a:ea typeface="맑은 고딕"/>
            </a:endParaRPr>
          </a:p>
          <a:p>
            <a:pPr marL="1295400" lvl="5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서비스 이름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가격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설명</a:t>
            </a:r>
            <a:endParaRPr lang="ko-KR" altLang="en-US" sz="1900">
              <a:latin typeface="맑은 고딕"/>
              <a:ea typeface="맑은 고딕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 안내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오시는길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지하철 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버스정류장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전체 지도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131807" y="1862345"/>
            <a:ext cx="9779342" cy="39745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공지사항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올린 게시물 읽기만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최신 등록일순으로 정렬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9.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문의 게시판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문의할 수 있게 게시판 형태로 만든다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사용자 아이디</a:t>
            </a:r>
            <a:r>
              <a:rPr xmlns:mc="http://schemas.openxmlformats.org/markup-compatibility/2006" xmlns:hp="http://schemas.haansoft.com/office/presentation/8.0" lang="en-US" altLang="ko-KR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이름이 들어가고 글 내용을 쓸 수 있게 한다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답변 시 답변을 댓글 형태로 볼 수 있게 한다</a:t>
            </a:r>
            <a:endParaRPr xmlns:mc="http://schemas.openxmlformats.org/markup-compatibility/2006" xmlns:hp="http://schemas.haansoft.com/office/presentation/8.0" lang="en-US" altLang="ko-KR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1780858" y="3009345"/>
            <a:ext cx="2855401" cy="4174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INDEX</a:t>
            </a:r>
            <a:endParaRPr xmlns:mc="http://schemas.openxmlformats.org/markup-compatibility/2006" xmlns:hp="http://schemas.haansoft.com/office/presentation/8.0" kumimoji="1" lang="ko-KR" altLang="en-US" sz="22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6307547" y="1136444"/>
            <a:ext cx="5256838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개발목적 및 요구사항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6307547" y="1715774"/>
            <a:ext cx="5256838" cy="5189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2.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역할분담 및 일정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6307547" y="2296667"/>
            <a:ext cx="5256838" cy="519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6307547" y="2877616"/>
            <a:ext cx="5256838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Use-case Diagram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3" name=""/>
          <p:cNvSpPr txBox="1"/>
          <p:nvPr/>
        </p:nvSpPr>
        <p:spPr>
          <a:xfrm>
            <a:off x="6307547" y="3456946"/>
            <a:ext cx="5256838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DB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4" name=""/>
          <p:cNvSpPr txBox="1"/>
          <p:nvPr/>
        </p:nvSpPr>
        <p:spPr>
          <a:xfrm>
            <a:off x="6307547" y="4037839"/>
            <a:ext cx="5256838" cy="5111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6.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프로그램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5" name=""/>
          <p:cNvSpPr txBox="1"/>
          <p:nvPr/>
        </p:nvSpPr>
        <p:spPr>
          <a:xfrm>
            <a:off x="6307547" y="4618788"/>
            <a:ext cx="5256838" cy="5110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UI 및 기능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cxnSp>
        <p:nvCxnSpPr>
          <p:cNvPr id="6157" name=""/>
          <p:cNvCxnSpPr/>
          <p:nvPr/>
        </p:nvCxnSpPr>
        <p:spPr>
          <a:xfrm>
            <a:off x="5713984" y="969773"/>
            <a:ext cx="0" cy="4914007"/>
          </a:xfrm>
          <a:prstGeom prst="line">
            <a:avLst/>
          </a:prstGeom>
          <a:ln w="19089" cap="flat" cmpd="sng" algn="ctr">
            <a:solidFill>
              <a:srgbClr val="000000"/>
            </a:solidFill>
            <a:prstDash val="dash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관리자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관리자 계정만 이용 가능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3311" y="3894670"/>
            <a:ext cx="9281829" cy="324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200">
                <a:latin typeface="맑은 고딕"/>
                <a:ea typeface="맑은 고딕"/>
                <a:cs typeface="Calibri"/>
              </a:rPr>
              <a:t>메인페이지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당일예약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실제 예약일이 당일인 예약건을 예약번호 기준으로 내림차순으로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예약번호를 눌러 예약 상세정보를 보거나 예약을 취소할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예약을 취소할 경우 취소사유를 보낼 수 있는 메일 전송 페이지로 이동한다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금일 회원가입자 수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회원가입일이 오늘인 회원의 수를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+mj-ea"/>
              <a:ea typeface="+mj-ea"/>
            </a:endParaRPr>
          </a:p>
        </p:txBody>
      </p:sp>
      <p:sp>
        <p:nvSpPr>
          <p:cNvPr id="22" name="직사각형 27"/>
          <p:cNvSpPr/>
          <p:nvPr/>
        </p:nvSpPr>
        <p:spPr>
          <a:xfrm>
            <a:off x="1463311" y="1697825"/>
            <a:ext cx="9224703" cy="22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+mj-ea"/>
                <a:ea typeface="+mj-ea"/>
                <a:cs typeface="Calibri"/>
              </a:rPr>
              <a:t>*</a:t>
            </a:r>
            <a:r>
              <a:rPr lang="en-US" altLang="ko-KR" sz="220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관리자 계정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초기 아이디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비밀번호 제공 </a:t>
            </a:r>
            <a:r>
              <a:rPr lang="en-US" altLang="ko-KR">
                <a:latin typeface="맑은 고딕"/>
                <a:ea typeface="맑은 고딕"/>
              </a:rPr>
              <a:t>(ID : admin, PW: 1234)</a:t>
            </a:r>
            <a:endParaRPr lang="en-US" altLang="ko-KR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비밀번호 분실 시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기존 관리자 계정 삭제 후 새 관리자 계정 배포</a:t>
            </a:r>
            <a:endParaRPr lang="ko-KR" altLang="en-US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관리자 아이디로 로그인 하지 않고 관리자 페이지로 접근하는 경우를 체크하여 </a:t>
            </a:r>
            <a:endParaRPr lang="ko-KR" altLang="en-US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>
                <a:ea typeface="맑은 고딕"/>
              </a:rPr>
              <a:t>	</a:t>
            </a:r>
            <a:r>
              <a:rPr lang="ko-KR" altLang="en-US">
                <a:latin typeface="맑은 고딕"/>
                <a:ea typeface="맑은 고딕"/>
              </a:rPr>
              <a:t>로그인 페이지로 이동시킴</a:t>
            </a:r>
            <a:r>
              <a:rPr lang="en-US" altLang="ko-KR">
                <a:latin typeface="맑은 고딕"/>
                <a:ea typeface="맑은 고딕"/>
              </a:rPr>
              <a:t>(</a:t>
            </a:r>
            <a:r>
              <a:rPr lang="ko-KR" altLang="en-US">
                <a:latin typeface="맑은 고딕"/>
                <a:ea typeface="맑은 고딕"/>
              </a:rPr>
              <a:t>세션</a:t>
            </a:r>
            <a:r>
              <a:rPr lang="en-US" altLang="ko-KR">
                <a:latin typeface="맑은 고딕"/>
                <a:ea typeface="맑은 고딕"/>
              </a:rPr>
              <a:t>)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62046" y="1631489"/>
            <a:ext cx="8668972" cy="329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2.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통계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가입자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사이트 회원 가입자 수를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예약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예약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매출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매출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7890" y="1614776"/>
            <a:ext cx="9885620" cy="507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리스트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리스트를 케이지 번호 기준 오름차순으로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600">
                <a:latin typeface="맑은 고딕"/>
                <a:ea typeface="맑은 고딕"/>
              </a:rPr>
              <a:t>10</a:t>
            </a:r>
            <a:r>
              <a:rPr lang="ko-KR" altLang="en-US" sz="1600">
                <a:latin typeface="맑은 고딕"/>
                <a:ea typeface="맑은 고딕"/>
              </a:rPr>
              <a:t>개씩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활성화 되어있는 케이지만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등록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케이지는 최대 </a:t>
            </a:r>
            <a:r>
              <a:rPr lang="en-US" altLang="ko-KR" sz="1600">
                <a:latin typeface="맑은 고딕"/>
                <a:ea typeface="맑은 고딕"/>
              </a:rPr>
              <a:t>50</a:t>
            </a:r>
            <a:r>
              <a:rPr lang="ko-KR" altLang="en-US" sz="16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종류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소형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중형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대형 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케이지 유형</a:t>
            </a:r>
            <a:r>
              <a:rPr lang="en-US" altLang="ko-KR" sz="1600">
                <a:latin typeface="맑은 고딕"/>
                <a:ea typeface="맑은 고딕"/>
              </a:rPr>
              <a:t>(NOMAL, VIP </a:t>
            </a:r>
            <a:r>
              <a:rPr lang="ko-KR" altLang="en-US" sz="1600">
                <a:latin typeface="맑은 고딕"/>
                <a:ea typeface="맑은 고딕"/>
              </a:rPr>
              <a:t>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가격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케이지 설명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endParaRPr lang="en-US" altLang="ko-KR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사진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부가서비스 체크 및 입력</a:t>
            </a:r>
            <a:r>
              <a:rPr lang="en-US" altLang="ko-KR" sz="1600">
                <a:latin typeface="맑은 고딕"/>
                <a:ea typeface="맑은 고딕"/>
              </a:rPr>
              <a:t> (</a:t>
            </a:r>
            <a:r>
              <a:rPr lang="ko-KR" altLang="en-US" sz="1600">
                <a:latin typeface="맑은 고딕"/>
                <a:ea typeface="맑은 고딕"/>
              </a:rPr>
              <a:t>위 내용을 모두 입력해야 등록가능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케이지유형 및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박 소형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중형</a:t>
            </a:r>
            <a:r>
              <a:rPr lang="en-US" altLang="ko-KR" sz="1600">
                <a:latin typeface="맑은 고딕"/>
                <a:ea typeface="맑은 고딕"/>
              </a:rPr>
              <a:t>3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대형</a:t>
            </a:r>
            <a:r>
              <a:rPr lang="en-US" altLang="ko-KR" sz="1600">
                <a:latin typeface="맑은 고딕"/>
                <a:ea typeface="맑은 고딕"/>
              </a:rPr>
              <a:t>4</a:t>
            </a:r>
            <a:r>
              <a:rPr lang="ko-KR" altLang="en-US" sz="1600">
                <a:latin typeface="맑은 고딕"/>
                <a:ea typeface="맑은 고딕"/>
              </a:rPr>
              <a:t>만원 </a:t>
            </a:r>
            <a:r>
              <a:rPr lang="en-US" altLang="ko-KR" sz="1600">
                <a:latin typeface="맑은 고딕"/>
                <a:ea typeface="맑은 고딕"/>
              </a:rPr>
              <a:t>+ VIP </a:t>
            </a:r>
            <a:r>
              <a:rPr lang="ko-KR" altLang="en-US" sz="1600">
                <a:latin typeface="맑은 고딕"/>
                <a:ea typeface="맑은 고딕"/>
              </a:rPr>
              <a:t>옵션 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만원추가 </a:t>
            </a:r>
            <a:r>
              <a:rPr lang="en-US" altLang="ko-KR" sz="1600">
                <a:latin typeface="맑은 고딕"/>
                <a:ea typeface="맑은 고딕"/>
              </a:rPr>
              <a:t>+ </a:t>
            </a:r>
            <a:r>
              <a:rPr lang="ko-KR" altLang="en-US" sz="1600">
                <a:latin typeface="맑은 고딕"/>
                <a:ea typeface="맑은 고딕"/>
              </a:rPr>
              <a:t>서비스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룸 사진 </a:t>
            </a: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개 업로드 가능 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이미지파일 형식만 가능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최대</a:t>
            </a:r>
            <a:r>
              <a:rPr lang="en-US" altLang="ko-KR" sz="1600">
                <a:latin typeface="맑은 고딕"/>
                <a:ea typeface="맑은 고딕"/>
              </a:rPr>
              <a:t>5MB)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등록 후 케이지 번호 자동 부여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시퀀스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6829" y="1614778"/>
            <a:ext cx="9991410" cy="209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리스트에서 케이지 번호를 누르면 케이지 상세정보를 확인 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상세정보에서 비활성화 버튼을 누르면 비활성화를 여부를 확인하는 메시지가 나오고 확인을 누르면 케이지 상태가 비활성으로 변경된다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0581" y="1577290"/>
            <a:ext cx="9846284" cy="525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4.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부가서비스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리스트를 부가서비스 번호 기준 오름차순으로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활성화 되어있는 부가서비스만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기본 종류</a:t>
            </a:r>
            <a:endParaRPr lang="ko-KR" altLang="en-US" sz="1500">
              <a:latin typeface="맑은 고딕"/>
              <a:ea typeface="맑은 고딕"/>
            </a:endParaRPr>
          </a:p>
          <a:p>
            <a:pPr marL="1828800" lvl="3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목욕서비스 </a:t>
            </a:r>
            <a:r>
              <a:rPr lang="en-US" altLang="ko-KR" sz="1500">
                <a:latin typeface="맑은 고딕"/>
                <a:ea typeface="맑은 고딕"/>
              </a:rPr>
              <a:t>2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매너벨트 </a:t>
            </a:r>
            <a:r>
              <a:rPr lang="en-US" altLang="ko-KR" sz="1500">
                <a:latin typeface="맑은 고딕"/>
                <a:ea typeface="맑은 고딕"/>
              </a:rPr>
              <a:t>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간식</a:t>
            </a:r>
            <a:r>
              <a:rPr lang="en-US" altLang="ko-KR" sz="1500">
                <a:latin typeface="맑은 고딕"/>
                <a:ea typeface="맑은 고딕"/>
              </a:rPr>
              <a:t>(200g) 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등록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부가서비스는 최대 </a:t>
            </a:r>
            <a:r>
              <a:rPr lang="en-US" altLang="ko-KR" sz="1500">
                <a:latin typeface="맑은 고딕"/>
                <a:ea typeface="맑은 고딕"/>
              </a:rPr>
              <a:t>4</a:t>
            </a:r>
            <a:r>
              <a:rPr lang="ko-KR" altLang="en-US" sz="15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명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가격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설명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입력 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위 내용을 모두 입력해야 등록 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 후 부가서비스 번호 자동 부여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시퀀스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부가서비스 번호를 누르면 부가서비스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상세정보에서 비활성화 버튼을 누르면 비활성화를 여부를 확인하는 메시지가 나오고확인을 누르면 부가서비스 상태가 비활성으로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9374" y="1637994"/>
            <a:ext cx="9656118" cy="416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+mj-ea"/>
              <a:ea typeface="+mj-ea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새로운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대기중</a:t>
            </a:r>
            <a:r>
              <a:rPr lang="en-US" altLang="ko-KR" sz="1500">
                <a:latin typeface="맑은 고딕"/>
                <a:ea typeface="맑은 고딕"/>
              </a:rPr>
              <a:t>(W)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승인 버튼을 누르면 예약 상태가 승인</a:t>
            </a:r>
            <a:r>
              <a:rPr lang="en-US" altLang="ko-KR" sz="1500">
                <a:latin typeface="맑은 고딕"/>
                <a:ea typeface="맑은 고딕"/>
              </a:rPr>
              <a:t>(Y)</a:t>
            </a:r>
            <a:r>
              <a:rPr lang="ko-KR" altLang="en-US" sz="1500">
                <a:latin typeface="맑은 고딕"/>
                <a:ea typeface="맑은 고딕"/>
              </a:rPr>
              <a:t>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거부 버튼을 누르면 확인하는 메세지창이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      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거부사유를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6530" y="1638506"/>
            <a:ext cx="9735126" cy="518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승인된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승인</a:t>
            </a:r>
            <a:r>
              <a:rPr lang="en-US" altLang="ko-KR" sz="1500">
                <a:latin typeface="맑은 고딕"/>
                <a:ea typeface="맑은 고딕"/>
              </a:rPr>
              <a:t>/</a:t>
            </a:r>
            <a:r>
              <a:rPr lang="ko-KR" altLang="en-US" sz="1500">
                <a:latin typeface="맑은 고딕"/>
                <a:ea typeface="맑은 고딕"/>
              </a:rPr>
              <a:t>거부</a:t>
            </a:r>
            <a:r>
              <a:rPr lang="en-US" altLang="ko-KR" sz="1500">
                <a:latin typeface="맑은 고딕"/>
                <a:ea typeface="맑은 고딕"/>
              </a:rPr>
              <a:t>(Y or N)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거부인 상태에서 예약취소 버튼을 누르면 이미 취소된 예약입니다라는 메시지를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승인인 상태에서 예약취소 버튼을 누르면 확인하는 메세지창이 나오고 확인을 누르고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취소사유를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취소사유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예약 정보와 실제 정보가 다름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펫 상태가 문제가 있을 경우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룸을 사용할 수 없는 경우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2820" y="1660505"/>
            <a:ext cx="8643470" cy="348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6.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회원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회원정보를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아이디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생년월일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이메일주소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전화번호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상태</a:t>
            </a:r>
            <a:r>
              <a:rPr lang="en-US" altLang="ko-KR" sz="1500">
                <a:latin typeface="맑은 고딕"/>
                <a:ea typeface="맑은 고딕"/>
              </a:rPr>
              <a:t>(active,unactive))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회원</a:t>
            </a:r>
            <a:r>
              <a:rPr lang="en-US" altLang="ko-KR" sz="1500">
                <a:latin typeface="맑은 고딕"/>
                <a:ea typeface="맑은 고딕"/>
              </a:rPr>
              <a:t>(active)</a:t>
            </a:r>
            <a:r>
              <a:rPr lang="ko-KR" altLang="en-US" sz="1500">
                <a:latin typeface="맑은 고딕"/>
                <a:ea typeface="맑은 고딕"/>
              </a:rPr>
              <a:t>인 회원의 리스트만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 아이디를 클릭하면 회원탈퇴를 확인하는 메시지가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탈퇴회원</a:t>
            </a:r>
            <a:r>
              <a:rPr lang="en-US" altLang="ko-KR" sz="1500">
                <a:latin typeface="맑은 고딕"/>
                <a:ea typeface="맑은 고딕"/>
              </a:rPr>
              <a:t>(unactive)</a:t>
            </a:r>
            <a:r>
              <a:rPr lang="ko-KR" altLang="en-US" sz="1500">
                <a:latin typeface="맑은 고딕"/>
                <a:ea typeface="맑은 고딕"/>
              </a:rPr>
              <a:t>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95952" y="1704028"/>
            <a:ext cx="6326312" cy="491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7.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공지사항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공지사항 리스트를 작성일 기준 내림차순으로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작성자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내용을 입력</a:t>
            </a:r>
            <a:endParaRPr lang="ko-KR" altLang="en-US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글제목을 누르면 해당 공지사항의 상세정보를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수정버튼을 누르면 작성자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내용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삭제버튼을 누르면 공지사항이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개발목적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36796" y="1704030"/>
            <a:ext cx="9465404" cy="463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8.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문의게시판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문의사항을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상세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 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리스트의 문의내역을 누르면 해당 문의사항의 상세 정보를 볼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삭제를 누르면 해당 문의사항은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댓글을 입력하고 저정하기 버튼을 누르면 댓글이 저장된다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수정하기 버튼을 누르면 댓글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삭제하기 버튼을 누르면 삭제를 확인하는 메세지창이 나오고 확인을 누르면 댓글이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역할 분담 및 일정</a:t>
            </a:r>
            <a:endParaRPr xmlns:mc="http://schemas.openxmlformats.org/markup-compatibility/2006" xmlns:hp="http://schemas.haansoft.com/office/presentation/8.0" kumimoji="0" lang="ko-KR" altLang="en-US" sz="3500" b="1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공통일정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88869" y="2112581"/>
            <a:ext cx="11062810" cy="3791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285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36390"/>
            <a:ext cx="10473990" cy="45378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86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1287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288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1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1297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8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4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2308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309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06249"/>
            <a:ext cx="10662877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2310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311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231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7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8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9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2320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1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210025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개발환경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0" name="직사각형 27"/>
          <p:cNvSpPr/>
          <p:nvPr/>
        </p:nvSpPr>
        <p:spPr>
          <a:xfrm>
            <a:off x="603015" y="1735138"/>
            <a:ext cx="7403699" cy="5120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</a:t>
            </a:r>
            <a:r>
              <a:rPr lang="en-US" altLang="ko-KR" sz="2200">
                <a:latin typeface="맑은 고딕"/>
                <a:cs typeface="Calibri"/>
              </a:rPr>
              <a:t> OS : Window 10 home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DB</a:t>
            </a:r>
            <a:r>
              <a:rPr lang="ko-KR" altLang="en-US" sz="2200">
                <a:latin typeface="맑은 고딕"/>
                <a:cs typeface="Calibri"/>
              </a:rPr>
              <a:t> 서버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Oracle 18c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JDK</a:t>
            </a:r>
            <a:r>
              <a:rPr lang="ko-KR" altLang="en-US" sz="2200">
                <a:latin typeface="맑은 고딕"/>
                <a:cs typeface="Calibri"/>
              </a:rPr>
              <a:t> 버전 </a:t>
            </a:r>
            <a:r>
              <a:rPr lang="en-US" altLang="ko-KR" sz="2200">
                <a:latin typeface="맑은 고딕"/>
                <a:cs typeface="Calibri"/>
              </a:rPr>
              <a:t>: jdk-11.0.2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WAS : apache-tomcat-9.0.54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Spring framework-version : 5.0.7 RELEASE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개발툴 </a:t>
            </a:r>
            <a:r>
              <a:rPr lang="en-US" altLang="ko-KR" sz="2200">
                <a:latin typeface="맑은 고딕"/>
                <a:cs typeface="Calibri"/>
              </a:rPr>
              <a:t>: Eclipse 2021-12 (v4.22), SQL Developer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21.2.1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형상관리 </a:t>
            </a:r>
            <a:r>
              <a:rPr lang="en-US" altLang="ko-KR" sz="2200">
                <a:latin typeface="맑은 고딕"/>
                <a:cs typeface="Calibri"/>
              </a:rPr>
              <a:t>: Github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플러그인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Bootstrap-5.1.3, Mybatis, JQuery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웹 표준 준수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HTML5, CSS3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2200">
              <a:latin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Usecase Diagram</a:t>
            </a:r>
            <a:endParaRPr xmlns:mc="http://schemas.openxmlformats.org/markup-compatibility/2006" xmlns:hp="http://schemas.haansoft.com/office/presentation/8.0" kumimoji="0" lang="en-US" altLang="ko-KR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1704483"/>
            <a:ext cx="9507564" cy="5150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1709671"/>
            <a:ext cx="9579590" cy="514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개발목적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5949238" y="2851530"/>
            <a:ext cx="4609728" cy="18042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애견견주가 신뢰감을 가지고 편리하게 애견을 맡길 수 있는 애견호텔 예약 서비스입니다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02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7222" y="2059073"/>
            <a:ext cx="3531474" cy="4033512"/>
          </a:xfrm>
          <a:prstGeom prst="rect">
            <a:avLst/>
          </a:prstGeom>
          <a:noFill/>
        </p:spPr>
      </p:pic>
      <p:cxnSp>
        <p:nvCxnSpPr>
          <p:cNvPr id="10277" name="직선 연결선 9"/>
          <p:cNvCxnSpPr/>
          <p:nvPr/>
        </p:nvCxnSpPr>
        <p:spPr>
          <a:xfrm rot="16200000" flipH="1">
            <a:off x="2563968" y="3859749"/>
            <a:ext cx="4465675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 구조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3376" y="873328"/>
            <a:ext cx="10403208" cy="598184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82448" y="1050763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개체관계도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944589"/>
            <a:ext cx="7634861" cy="59105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88" y="1034585"/>
            <a:ext cx="8507012" cy="5820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프로그램 구조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rcRect l="3450" t="76770" r="1530" b="15030"/>
          <a:stretch>
            <a:fillRect/>
          </a:stretch>
        </p:blipFill>
        <p:spPr>
          <a:xfrm>
            <a:off x="1011671" y="3953330"/>
            <a:ext cx="3236827" cy="56259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1" y="1318272"/>
            <a:ext cx="5081621" cy="422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1011671" y="34163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1011671" y="45159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비밀번호 암호화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 업로드</a:t>
            </a:r>
            <a:endParaRPr lang="en-US" altLang="ko-KR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3" name="직사각형 45"/>
          <p:cNvSpPr/>
          <p:nvPr/>
        </p:nvSpPr>
        <p:spPr>
          <a:xfrm>
            <a:off x="1011671" y="5672181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페이징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345177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로그인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4720878" y="5441347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회원가입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3" name="직사각형 45"/>
          <p:cNvSpPr/>
          <p:nvPr/>
        </p:nvSpPr>
        <p:spPr>
          <a:xfrm>
            <a:off x="8310142" y="373739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마이페이지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5" name="직사각형 45"/>
          <p:cNvSpPr/>
          <p:nvPr/>
        </p:nvSpPr>
        <p:spPr>
          <a:xfrm>
            <a:off x="8310142" y="554931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이용안내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rcRect l="2800" t="59090" r="2450" b="22600"/>
          <a:stretch>
            <a:fillRect/>
          </a:stretch>
        </p:blipFill>
        <p:spPr>
          <a:xfrm>
            <a:off x="1011671" y="2161311"/>
            <a:ext cx="3236827" cy="1255010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66" name=""/>
          <p:cNvGrpSpPr/>
          <p:nvPr/>
        </p:nvGrpSpPr>
        <p:grpSpPr>
          <a:xfrm rot="0">
            <a:off x="1011671" y="4980788"/>
            <a:ext cx="3236827" cy="692422"/>
            <a:chOff x="1939012" y="4854045"/>
            <a:chExt cx="3238266" cy="692730"/>
          </a:xfrm>
        </p:grpSpPr>
        <p:pic>
          <p:nvPicPr>
            <p:cNvPr id="62" name=""/>
            <p:cNvPicPr>
              <a:picLocks noChangeAspect="1"/>
            </p:cNvPicPr>
            <p:nvPr/>
          </p:nvPicPr>
          <p:blipFill rotWithShape="1">
            <a:blip r:embed="rId5"/>
            <a:srcRect l="3450" t="89200" r="1530" b="8840"/>
            <a:stretch>
              <a:fillRect/>
            </a:stretch>
          </p:blipFill>
          <p:spPr>
            <a:xfrm>
              <a:off x="1939012" y="4873095"/>
              <a:ext cx="3238266" cy="203037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pic>
          <p:nvPicPr>
            <p:cNvPr id="61" name=""/>
            <p:cNvPicPr>
              <a:picLocks noChangeAspect="1"/>
            </p:cNvPicPr>
            <p:nvPr/>
          </p:nvPicPr>
          <p:blipFill rotWithShape="1">
            <a:blip r:embed="rId6"/>
            <a:srcRect l="3450" t="93200" r="1530" b="2470"/>
            <a:stretch>
              <a:fillRect/>
            </a:stretch>
          </p:blipFill>
          <p:spPr>
            <a:xfrm>
              <a:off x="1939012" y="5098402"/>
              <a:ext cx="3238266" cy="448372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sp>
          <p:nvSpPr>
            <p:cNvPr id="65" name=""/>
            <p:cNvSpPr/>
            <p:nvPr/>
          </p:nvSpPr>
          <p:spPr>
            <a:xfrm>
              <a:off x="1939012" y="4854045"/>
              <a:ext cx="3238266" cy="680432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67" name=""/>
          <p:cNvPicPr>
            <a:picLocks noChangeAspect="1"/>
          </p:cNvPicPr>
          <p:nvPr/>
        </p:nvPicPr>
        <p:blipFill rotWithShape="1">
          <a:blip r:embed="rId7"/>
          <a:srcRect l="2800" t="41050" r="2450" b="40590"/>
          <a:stretch>
            <a:fillRect/>
          </a:stretch>
        </p:blipFill>
        <p:spPr>
          <a:xfrm>
            <a:off x="4720878" y="2192918"/>
            <a:ext cx="3236827" cy="125885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rcRect l="2800" t="77310" r="2450"/>
          <a:stretch>
            <a:fillRect/>
          </a:stretch>
        </p:blipFill>
        <p:spPr>
          <a:xfrm>
            <a:off x="4720878" y="3901191"/>
            <a:ext cx="3236827" cy="15550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9"/>
          <a:srcRect l="3450" t="10960" r="1530" b="66510"/>
          <a:stretch>
            <a:fillRect/>
          </a:stretch>
        </p:blipFill>
        <p:spPr>
          <a:xfrm>
            <a:off x="8310142" y="2192918"/>
            <a:ext cx="3228687" cy="154448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0"/>
          <a:srcRect l="2800" r="2450" b="81170"/>
          <a:stretch>
            <a:fillRect/>
          </a:stretch>
        </p:blipFill>
        <p:spPr>
          <a:xfrm>
            <a:off x="8310142" y="4258719"/>
            <a:ext cx="3236827" cy="129059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2" y="1277330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3102464" y="388690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3102464" y="60502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6825857" y="453534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호텔 예약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rcRect l="2800" t="18580" r="2450" b="58680"/>
          <a:stretch>
            <a:fillRect/>
          </a:stretch>
        </p:blipFill>
        <p:spPr>
          <a:xfrm>
            <a:off x="3102464" y="2327884"/>
            <a:ext cx="3236827" cy="15590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l="3450" t="33640" r="1530" b="45830"/>
          <a:stretch>
            <a:fillRect/>
          </a:stretch>
        </p:blipFill>
        <p:spPr>
          <a:xfrm>
            <a:off x="3102464" y="4643305"/>
            <a:ext cx="3236827" cy="14069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rcRect l="3450" t="54170" r="1530" b="22920"/>
          <a:stretch>
            <a:fillRect/>
          </a:stretch>
        </p:blipFill>
        <p:spPr>
          <a:xfrm>
            <a:off x="6825857" y="2964494"/>
            <a:ext cx="3236827" cy="157084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983619" y="1203278"/>
            <a:ext cx="6874697" cy="423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441002" y="5455484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l="20830" t="48500" r="4360" b="24410"/>
          <a:stretch>
            <a:fillRect/>
          </a:stretch>
        </p:blipFill>
        <p:spPr>
          <a:xfrm>
            <a:off x="7942614" y="2030148"/>
            <a:ext cx="2542663" cy="17253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rcRect l="20830" r="4360" b="51320"/>
          <a:stretch>
            <a:fillRect/>
          </a:stretch>
        </p:blipFill>
        <p:spPr>
          <a:xfrm>
            <a:off x="2193306" y="2030148"/>
            <a:ext cx="2542663" cy="310059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5"/>
          <a:srcRect l="20830" t="78060" r="4360"/>
          <a:stretch>
            <a:fillRect/>
          </a:stretch>
        </p:blipFill>
        <p:spPr>
          <a:xfrm>
            <a:off x="5067959" y="2030148"/>
            <a:ext cx="2542663" cy="1397436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50386"/>
            <a:ext cx="5081619" cy="41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73119" y="5836512"/>
            <a:ext cx="8869596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이미지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CSS, JS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rcRect t="52620" r="24550" b="15120"/>
          <a:stretch>
            <a:fillRect/>
          </a:stretch>
        </p:blipFill>
        <p:spPr>
          <a:xfrm>
            <a:off x="2173120" y="1763081"/>
            <a:ext cx="2542664" cy="22109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rcRect l="22430" r="16920"/>
          <a:stretch>
            <a:fillRect/>
          </a:stretch>
        </p:blipFill>
        <p:spPr>
          <a:xfrm>
            <a:off x="5068887" y="1763081"/>
            <a:ext cx="2540809" cy="385164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5"/>
          <a:srcRect l="15160" t="50870" r="14780" b="570"/>
          <a:stretch>
            <a:fillRect/>
          </a:stretch>
        </p:blipFill>
        <p:spPr>
          <a:xfrm>
            <a:off x="7991011" y="1763081"/>
            <a:ext cx="2542664" cy="332900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82121"/>
            <a:ext cx="5081619" cy="41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583877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호텔 룸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951777" y="49859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통계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7" name="직사각형 45"/>
          <p:cNvSpPr/>
          <p:nvPr/>
        </p:nvSpPr>
        <p:spPr>
          <a:xfrm>
            <a:off x="4720878" y="342758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회원관리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8" name="직사각형 45"/>
          <p:cNvSpPr/>
          <p:nvPr/>
        </p:nvSpPr>
        <p:spPr>
          <a:xfrm>
            <a:off x="951777" y="255340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8489980" y="461298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예약관리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t="35280" r="2300" b="48110"/>
          <a:stretch>
            <a:fillRect/>
          </a:stretch>
        </p:blipFill>
        <p:spPr>
          <a:xfrm>
            <a:off x="4720878" y="2288555"/>
            <a:ext cx="3236827" cy="113903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rcRect t="31310" r="2300" b="64650"/>
          <a:stretch>
            <a:fillRect/>
          </a:stretch>
        </p:blipFill>
        <p:spPr>
          <a:xfrm>
            <a:off x="951777" y="2276437"/>
            <a:ext cx="3236827" cy="276968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0" name=""/>
          <p:cNvGrpSpPr/>
          <p:nvPr/>
        </p:nvGrpSpPr>
        <p:grpSpPr>
          <a:xfrm rot="0">
            <a:off x="951777" y="3347832"/>
            <a:ext cx="3236827" cy="1662426"/>
            <a:chOff x="1939012" y="3227614"/>
            <a:chExt cx="3238266" cy="1663165"/>
          </a:xfrm>
        </p:grpSpPr>
        <p:pic>
          <p:nvPicPr>
            <p:cNvPr id="77" name=""/>
            <p:cNvPicPr>
              <a:picLocks noChangeAspect="1"/>
            </p:cNvPicPr>
            <p:nvPr/>
          </p:nvPicPr>
          <p:blipFill rotWithShape="1">
            <a:blip r:embed="rId5"/>
            <a:srcRect l="2110" t="52000" r="12460" b="29170"/>
            <a:stretch>
              <a:fillRect/>
            </a:stretch>
          </p:blipFill>
          <p:spPr>
            <a:xfrm>
              <a:off x="1939012" y="3599473"/>
              <a:ext cx="3238266" cy="12913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/>
            <p:cNvPicPr>
              <a:picLocks noChangeAspect="1"/>
            </p:cNvPicPr>
            <p:nvPr/>
          </p:nvPicPr>
          <p:blipFill rotWithShape="1">
            <a:blip r:embed="rId6"/>
            <a:srcRect t="57860" r="8210" b="38010"/>
            <a:stretch>
              <a:fillRect/>
            </a:stretch>
          </p:blipFill>
          <p:spPr>
            <a:xfrm>
              <a:off x="1939012" y="3287108"/>
              <a:ext cx="3238266" cy="283782"/>
            </a:xfrm>
            <a:prstGeom prst="rect">
              <a:avLst/>
            </a:prstGeom>
          </p:spPr>
        </p:pic>
        <p:sp>
          <p:nvSpPr>
            <p:cNvPr id="79" name=""/>
            <p:cNvSpPr/>
            <p:nvPr/>
          </p:nvSpPr>
          <p:spPr>
            <a:xfrm>
              <a:off x="1939012" y="3227614"/>
              <a:ext cx="3238266" cy="1648384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2" name=""/>
          <p:cNvPicPr>
            <a:picLocks noChangeAspect="1"/>
          </p:cNvPicPr>
          <p:nvPr/>
        </p:nvPicPr>
        <p:blipFill rotWithShape="1">
          <a:blip r:embed="rId7"/>
          <a:srcRect l="2110" t="28410" r="12460" b="48110"/>
          <a:stretch>
            <a:fillRect/>
          </a:stretch>
        </p:blipFill>
        <p:spPr>
          <a:xfrm>
            <a:off x="4720878" y="4228900"/>
            <a:ext cx="3236827" cy="1609875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7" name=""/>
          <p:cNvGrpSpPr/>
          <p:nvPr/>
        </p:nvGrpSpPr>
        <p:grpSpPr>
          <a:xfrm rot="0">
            <a:off x="8489980" y="2220179"/>
            <a:ext cx="3236827" cy="2414811"/>
            <a:chOff x="8783662" y="2277340"/>
            <a:chExt cx="3238266" cy="2415885"/>
          </a:xfrm>
        </p:grpSpPr>
        <p:pic>
          <p:nvPicPr>
            <p:cNvPr id="83" name=""/>
            <p:cNvPicPr>
              <a:picLocks noChangeAspect="1"/>
            </p:cNvPicPr>
            <p:nvPr/>
          </p:nvPicPr>
          <p:blipFill rotWithShape="1">
            <a:blip r:embed="rId8"/>
            <a:srcRect t="10100" r="2300" b="73110"/>
            <a:stretch>
              <a:fillRect/>
            </a:stretch>
          </p:blipFill>
          <p:spPr>
            <a:xfrm>
              <a:off x="8783662" y="2277340"/>
              <a:ext cx="3238266" cy="1151659"/>
            </a:xfrm>
            <a:prstGeom prst="rect">
              <a:avLst/>
            </a:prstGeom>
          </p:spPr>
        </p:pic>
        <p:pic>
          <p:nvPicPr>
            <p:cNvPr id="85" name=""/>
            <p:cNvPicPr>
              <a:picLocks noChangeAspect="1"/>
            </p:cNvPicPr>
            <p:nvPr/>
          </p:nvPicPr>
          <p:blipFill rotWithShape="1">
            <a:blip r:embed="rId9"/>
            <a:srcRect l="2110" t="9720" r="12460" b="71840"/>
            <a:stretch>
              <a:fillRect/>
            </a:stretch>
          </p:blipFill>
          <p:spPr>
            <a:xfrm>
              <a:off x="8783662" y="3429000"/>
              <a:ext cx="3238266" cy="1264226"/>
            </a:xfrm>
            <a:prstGeom prst="rect">
              <a:avLst/>
            </a:prstGeom>
          </p:spPr>
        </p:pic>
        <p:sp>
          <p:nvSpPr>
            <p:cNvPr id="86" name=""/>
            <p:cNvSpPr/>
            <p:nvPr/>
          </p:nvSpPr>
          <p:spPr>
            <a:xfrm>
              <a:off x="8783662" y="2277340"/>
              <a:ext cx="3238266" cy="2393869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사용자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71543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097811" y="356101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2" name="직사각형 45"/>
          <p:cNvSpPr/>
          <p:nvPr/>
        </p:nvSpPr>
        <p:spPr>
          <a:xfrm>
            <a:off x="2097811" y="451003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3" name="직사각형 45"/>
          <p:cNvSpPr/>
          <p:nvPr/>
        </p:nvSpPr>
        <p:spPr>
          <a:xfrm>
            <a:off x="6093292" y="382997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답글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rcRect t="51960" r="2300" b="31370"/>
          <a:stretch>
            <a:fillRect/>
          </a:stretch>
        </p:blipFill>
        <p:spPr>
          <a:xfrm>
            <a:off x="2097811" y="2417721"/>
            <a:ext cx="3236827" cy="114329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4"/>
          <a:srcRect t="27200" r="2300" b="68870"/>
          <a:stretch>
            <a:fillRect/>
          </a:stretch>
        </p:blipFill>
        <p:spPr>
          <a:xfrm>
            <a:off x="2097811" y="4240281"/>
            <a:ext cx="3236828" cy="26975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5"/>
          <a:srcRect t="68750" r="2300" b="10650"/>
          <a:stretch>
            <a:fillRect/>
          </a:stretch>
        </p:blipFill>
        <p:spPr>
          <a:xfrm>
            <a:off x="6093292" y="2417721"/>
            <a:ext cx="3236828" cy="141224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92800" y="1160964"/>
            <a:ext cx="6874697" cy="41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93307" y="5212175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rcRect l="19210" t="14030" b="48470"/>
          <a:stretch>
            <a:fillRect/>
          </a:stretch>
        </p:blipFill>
        <p:spPr>
          <a:xfrm>
            <a:off x="3332269" y="2266026"/>
            <a:ext cx="2761023" cy="25706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rcRect l="19210" t="51530" b="21110"/>
          <a:stretch>
            <a:fillRect/>
          </a:stretch>
        </p:blipFill>
        <p:spPr>
          <a:xfrm>
            <a:off x="6586986" y="2266026"/>
            <a:ext cx="2761023" cy="187559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사용자 메인페이지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8374" y="906641"/>
            <a:ext cx="6067753" cy="59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3834" y="1145535"/>
            <a:ext cx="5824072" cy="570963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0113" y="1987046"/>
            <a:ext cx="5489393" cy="788126"/>
          </a:xfrm>
          <a:prstGeom prst="rect">
            <a:avLst/>
          </a:prstGeom>
        </p:spPr>
      </p:pic>
      <p:sp>
        <p:nvSpPr>
          <p:cNvPr id="64" name=""/>
          <p:cNvSpPr/>
          <p:nvPr/>
        </p:nvSpPr>
        <p:spPr>
          <a:xfrm>
            <a:off x="5300995" y="1122722"/>
            <a:ext cx="2304864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5" name=""/>
          <p:cNvSpPr/>
          <p:nvPr/>
        </p:nvSpPr>
        <p:spPr>
          <a:xfrm>
            <a:off x="6525454" y="1987046"/>
            <a:ext cx="547405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66" name=""/>
          <p:cNvCxnSpPr/>
          <p:nvPr/>
        </p:nvCxnSpPr>
        <p:spPr>
          <a:xfrm>
            <a:off x="7461805" y="1482857"/>
            <a:ext cx="720270" cy="504189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/>
          <p:nvPr/>
        </p:nvSpPr>
        <p:spPr>
          <a:xfrm>
            <a:off x="2347888" y="1122722"/>
            <a:ext cx="576216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 txBox="1"/>
          <p:nvPr/>
        </p:nvSpPr>
        <p:spPr>
          <a:xfrm>
            <a:off x="7657936" y="3283532"/>
            <a:ext cx="4341570" cy="2402948"/>
          </a:xfrm>
          <a:prstGeom prst="rect">
            <a:avLst/>
          </a:prstGeom>
          <a:ln w="12700">
            <a:solidFill>
              <a:schemeClr val="accent1">
                <a:shade val="20000"/>
              </a:scheme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로고를 클릭하면 메인페이지로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상단 메뉴 클릭 시 해당 메뉴 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최신 공지사항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4.</a:t>
            </a:r>
            <a:r>
              <a:rPr lang="ko-KR" altLang="en-US" sz="1900">
                <a:latin typeface="맑은 고딕"/>
                <a:ea typeface="맑은 고딕"/>
              </a:rPr>
              <a:t> 무작위 룸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69" name=""/>
          <p:cNvSpPr/>
          <p:nvPr/>
        </p:nvSpPr>
        <p:spPr>
          <a:xfrm>
            <a:off x="6381400" y="1915019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0" name=""/>
          <p:cNvSpPr/>
          <p:nvPr/>
        </p:nvSpPr>
        <p:spPr>
          <a:xfrm>
            <a:off x="1699645" y="1842992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1807" y="2089370"/>
            <a:ext cx="1123950" cy="762000"/>
          </a:xfrm>
          <a:prstGeom prst="rect">
            <a:avLst/>
          </a:prstGeom>
        </p:spPr>
      </p:pic>
      <p:cxnSp>
        <p:nvCxnSpPr>
          <p:cNvPr id="72" name=""/>
          <p:cNvCxnSpPr>
            <a:endCxn id="71" idx="0"/>
          </p:cNvCxnSpPr>
          <p:nvPr/>
        </p:nvCxnSpPr>
        <p:spPr>
          <a:xfrm rot="16200000" flipH="1">
            <a:off x="2289605" y="1685194"/>
            <a:ext cx="606513" cy="20184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"/>
          <p:cNvSpPr/>
          <p:nvPr/>
        </p:nvSpPr>
        <p:spPr>
          <a:xfrm>
            <a:off x="2131807" y="2059073"/>
            <a:ext cx="115243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" name=""/>
          <p:cNvSpPr/>
          <p:nvPr/>
        </p:nvSpPr>
        <p:spPr>
          <a:xfrm>
            <a:off x="2347888" y="4485483"/>
            <a:ext cx="4033512" cy="74277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" name=""/>
          <p:cNvSpPr/>
          <p:nvPr/>
        </p:nvSpPr>
        <p:spPr>
          <a:xfrm>
            <a:off x="2347888" y="5228261"/>
            <a:ext cx="4753782" cy="136851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" name=""/>
          <p:cNvSpPr/>
          <p:nvPr/>
        </p:nvSpPr>
        <p:spPr>
          <a:xfrm>
            <a:off x="1987753" y="4219883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7" name=""/>
          <p:cNvSpPr/>
          <p:nvPr/>
        </p:nvSpPr>
        <p:spPr>
          <a:xfrm>
            <a:off x="1987752" y="5084207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로그인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조민의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41459" y="49758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50847" y="1036874"/>
            <a:ext cx="3245758" cy="57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337" y="1858351"/>
            <a:ext cx="6867483" cy="4212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그룹 4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4" name="직사각형 3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22975" y="1449813"/>
              <a:ext cx="3424919" cy="4751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아이디와 비밀번호는 필수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아이디를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되있는지 검색 후 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 암호화된 비밀번호와 비교하여 로그인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2647" y="3835123"/>
            <a:ext cx="6548133" cy="2582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0074" y="1303603"/>
            <a:ext cx="6533280" cy="2262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8008670" y="1712662"/>
            <a:ext cx="3363058" cy="11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Login.xml</a:t>
            </a:r>
            <a:r>
              <a:rPr lang="ko-KR" altLang="en-US">
                <a:latin typeface="+mn-ea"/>
              </a:rPr>
              <a:t>에서 </a:t>
            </a:r>
            <a:r>
              <a:rPr lang="en-US" altLang="ko-KR">
                <a:latin typeface="+mn-ea"/>
              </a:rPr>
              <a:t>memberVO</a:t>
            </a:r>
            <a:r>
              <a:rPr lang="ko-KR" altLang="en-US">
                <a:latin typeface="+mn-ea"/>
              </a:rPr>
              <a:t>의 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값을 읽어 </a:t>
            </a:r>
            <a:r>
              <a:rPr lang="en-US" altLang="ko-KR">
                <a:latin typeface="+mn-ea"/>
              </a:rPr>
              <a:t>Member_tbl</a:t>
            </a:r>
            <a:r>
              <a:rPr lang="ko-KR" altLang="en-US">
                <a:latin typeface="+mn-ea"/>
              </a:rPr>
              <a:t>의 값을  조회하여 없을 경우 에러 메시지를 출력합니다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79658" y="4751704"/>
            <a:ext cx="3292070" cy="11804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로그인 창에서 입력한 비밀번호를 암호화하여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등록 되어있는 비밀번호와 비교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후  로그인 처리를 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8" name="직선 화살표 연결선 7"/>
          <p:cNvCxnSpPr>
            <a:endCxn id="22" idx="1"/>
          </p:cNvCxnSpPr>
          <p:nvPr/>
        </p:nvCxnSpPr>
        <p:spPr>
          <a:xfrm flipV="1">
            <a:off x="7633354" y="2312561"/>
            <a:ext cx="375316" cy="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" idx="3"/>
          </p:cNvCxnSpPr>
          <p:nvPr/>
        </p:nvCxnSpPr>
        <p:spPr>
          <a:xfrm>
            <a:off x="7640780" y="5126439"/>
            <a:ext cx="438878" cy="1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8489980" y="913722"/>
            <a:ext cx="3696604" cy="59513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447786" y="1076816"/>
            <a:ext cx="5807399" cy="569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아이디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7858" y="1661332"/>
            <a:ext cx="6069814" cy="37082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67104" y="1740502"/>
            <a:ext cx="3681807" cy="389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모든 입력은 필수 입력이며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정규식을 사용해 이메일을 체크합니다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이메일과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저장된 값과 일치하면 해당하는 아이디를 </a:t>
            </a:r>
            <a:r>
              <a:rPr lang="en-US" altLang="ko-KR">
                <a:latin typeface="+mn-ea"/>
              </a:rPr>
              <a:t>Alert</a:t>
            </a:r>
            <a:r>
              <a:rPr lang="ko-KR" altLang="en-US">
                <a:latin typeface="+mn-ea"/>
              </a:rPr>
              <a:t>창을 통해 알려줍니다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돌아가기를 통해 </a:t>
            </a:r>
            <a:r>
              <a:rPr lang="en-US" altLang="ko-KR">
                <a:latin typeface="+mn-ea"/>
              </a:rPr>
              <a:t>‘</a:t>
            </a:r>
            <a:r>
              <a:rPr lang="ko-KR" altLang="en-US">
                <a:latin typeface="+mn-ea"/>
              </a:rPr>
              <a:t>로그인 페이지</a:t>
            </a:r>
            <a:r>
              <a:rPr lang="en-US" altLang="ko-KR">
                <a:latin typeface="+mn-ea"/>
              </a:rPr>
              <a:t>’</a:t>
            </a:r>
            <a:r>
              <a:rPr lang="ko-KR" altLang="en-US">
                <a:latin typeface="+mn-ea"/>
              </a:rPr>
              <a:t>로 이동합니다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다시입력을 통해 이메일을 초기화 하여 입력합니다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lvl="0">
              <a:defRPr/>
            </a:pPr>
            <a:r>
              <a:rPr lang="en-US" altLang="ko-KR" sz="1600"/>
              <a:t> </a:t>
            </a:r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3560" y="4854370"/>
            <a:ext cx="5024552" cy="1647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5855586" y="4379244"/>
            <a:ext cx="237705" cy="40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6632" y="1786862"/>
            <a:ext cx="5148760" cy="3777561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 rot="0">
            <a:off x="8489980" y="913722"/>
            <a:ext cx="3711218" cy="5951373"/>
            <a:chOff x="8493753" y="914019"/>
            <a:chExt cx="3712868" cy="5954018"/>
          </a:xfrm>
        </p:grpSpPr>
        <p:sp>
          <p:nvSpPr>
            <p:cNvPr id="23" name="직사각형 22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23178" y="1111490"/>
              <a:ext cx="3683442" cy="5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모든 입력은 필수 입력이며</a:t>
              </a:r>
              <a:r>
                <a:rPr lang="en-US" altLang="ko-KR" sz="1600">
                  <a:latin typeface="+mn-ea"/>
                </a:rPr>
                <a:t>, </a:t>
              </a:r>
              <a:r>
                <a:rPr lang="ko-KR" altLang="en-US" sz="1600">
                  <a:latin typeface="+mn-ea"/>
                </a:rPr>
                <a:t>정규식을 사용해 아이디와 이메일을 체크합니다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이메일 인증을 하고 해당 이메일로  발송이 완료되면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인증번호를 입력한 후 인증번호가 일치하면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아이디와 이메일을 </a:t>
              </a:r>
              <a:r>
                <a:rPr lang="en-US" altLang="ko-KR" sz="1600">
                  <a:latin typeface="+mn-ea"/>
                </a:rPr>
                <a:t>DB</a:t>
              </a:r>
              <a:r>
                <a:rPr lang="ko-KR" altLang="en-US" sz="1600">
                  <a:latin typeface="+mn-ea"/>
                </a:rPr>
                <a:t>에 저장된 값과 일치하면 비밀번호 수정 팝업창으로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돌아가기를 통해 </a:t>
              </a:r>
              <a:r>
                <a:rPr lang="en-US" altLang="ko-KR" sz="1600">
                  <a:latin typeface="+mn-ea"/>
                </a:rPr>
                <a:t>‘</a:t>
              </a:r>
              <a:r>
                <a:rPr lang="ko-KR" altLang="en-US" sz="1600">
                  <a:latin typeface="+mn-ea"/>
                </a:rPr>
                <a:t>로그인 페이지</a:t>
              </a:r>
              <a:r>
                <a:rPr lang="en-US" altLang="ko-KR" sz="1600">
                  <a:latin typeface="+mn-ea"/>
                </a:rPr>
                <a:t>’</a:t>
              </a:r>
              <a:r>
                <a:rPr lang="ko-KR" altLang="en-US" sz="1600">
                  <a:latin typeface="+mn-ea"/>
                </a:rPr>
                <a:t>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다시입력을 통해 이메일을 초기화 하여 입력합니다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lvl="0">
                <a:defRPr/>
              </a:pPr>
              <a:r>
                <a:rPr lang="en-US" altLang="ko-KR" sz="1600">
                  <a:latin typeface="+mn-ea"/>
                </a:rPr>
                <a:t> </a:t>
              </a:r>
              <a:endParaRPr lang="en-US" altLang="ko-KR" sz="1600">
                <a:latin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3810" y="2482383"/>
            <a:ext cx="3385620" cy="995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4098" y="3739394"/>
            <a:ext cx="3385620" cy="1008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직선 화살표 연결선 28"/>
          <p:cNvCxnSpPr/>
          <p:nvPr/>
        </p:nvCxnSpPr>
        <p:spPr>
          <a:xfrm>
            <a:off x="4750761" y="4676091"/>
            <a:ext cx="177227" cy="721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4750761" y="3224197"/>
            <a:ext cx="201729" cy="83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839375" y="3977488"/>
            <a:ext cx="135991" cy="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57944" y="4999874"/>
            <a:ext cx="3371486" cy="1015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27869" y="1987046"/>
            <a:ext cx="9779340" cy="30497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메인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상단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로그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마이페이지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이용안내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공지사항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81000" lvl="3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		    예약하기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문의게시판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콘텐츠 영역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시설 사진 첨부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하단메뉴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회사 정보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4898" y="1874402"/>
            <a:ext cx="8492526" cy="43700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53661" y="4468872"/>
            <a:ext cx="3018025" cy="1460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일치하는 지 판단 후 비밀번호 변경 팝업창을 띄운다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53661" y="1872191"/>
            <a:ext cx="3018025" cy="1459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일치하지 않을 시 다시 입력하게끔 박스로 이동합니다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667770" y="2621564"/>
            <a:ext cx="990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542959" y="5032097"/>
            <a:ext cx="1114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217565"/>
            <a:ext cx="9496290" cy="571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이메일 랜덤 번호 메일 발송 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15665" y="5118597"/>
            <a:ext cx="3018025" cy="1689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b="1">
              <a:latin typeface="+mn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7137173" y="3595821"/>
            <a:ext cx="811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b="57560"/>
          <a:stretch>
            <a:fillRect/>
          </a:stretch>
        </p:blipFill>
        <p:spPr>
          <a:xfrm>
            <a:off x="363744" y="2368009"/>
            <a:ext cx="7855673" cy="137847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1984" y="3710824"/>
            <a:ext cx="7706268" cy="293883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rcRect b="50000"/>
          <a:stretch>
            <a:fillRect/>
          </a:stretch>
        </p:blipFill>
        <p:spPr>
          <a:xfrm>
            <a:off x="8182306" y="2758665"/>
            <a:ext cx="3831489" cy="1904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4" name="직선 화살표 연결선 43"/>
          <p:cNvCxnSpPr/>
          <p:nvPr/>
        </p:nvCxnSpPr>
        <p:spPr>
          <a:xfrm>
            <a:off x="7040766" y="3595821"/>
            <a:ext cx="977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6" idx="2"/>
          </p:cNvCxnSpPr>
          <p:nvPr/>
        </p:nvCxnSpPr>
        <p:spPr>
          <a:xfrm>
            <a:off x="10098051" y="4662984"/>
            <a:ext cx="0" cy="40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74356" y="1086861"/>
            <a:ext cx="8115622" cy="56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수정 팝업 창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615" y="1709087"/>
            <a:ext cx="7464530" cy="3261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5252" y="4785555"/>
            <a:ext cx="5360193" cy="15614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3924040" y="4359157"/>
            <a:ext cx="157840" cy="34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25" name="직사각형 24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22975" y="1731163"/>
              <a:ext cx="3424919" cy="393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비밀번호는 정규식 방식으로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수정 버튼을 클릭하면 </a:t>
              </a:r>
              <a:r>
                <a:rPr lang="en-US" altLang="ko-KR" sz="1800">
                  <a:latin typeface="+mn-ea"/>
                </a:rPr>
                <a:t>Alert</a:t>
              </a:r>
              <a:r>
                <a:rPr lang="ko-KR" altLang="en-US" sz="1800">
                  <a:latin typeface="+mn-ea"/>
                </a:rPr>
                <a:t>창으로 완료 메시지를 알려줍니다</a:t>
              </a:r>
              <a:r>
                <a:rPr lang="en-US" altLang="ko-KR" sz="1800">
                  <a:latin typeface="+mn-ea"/>
                </a:rPr>
                <a:t>.</a:t>
              </a:r>
              <a:endParaRPr lang="en-US" altLang="ko-KR" sz="18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닫기 버튼을 클릭하면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’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창으로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</a:t>
              </a: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회원가입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조민의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8489980" y="913722"/>
            <a:ext cx="3728331" cy="5951373"/>
            <a:chOff x="8493753" y="914019"/>
            <a:chExt cx="3729988" cy="5954018"/>
          </a:xfrm>
        </p:grpSpPr>
        <p:sp>
          <p:nvSpPr>
            <p:cNvPr id="24" name="직사각형 23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40300" y="3251787"/>
              <a:ext cx="3683443" cy="643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+mn-ea"/>
                </a:rPr>
                <a:t>로그인에서 회원가입 버튼 클릭 시 회원가입 페이지로 이동 합니다</a:t>
              </a:r>
              <a:r>
                <a:rPr lang="en-US" altLang="ko-KR">
                  <a:latin typeface="+mn-ea"/>
                </a:rPr>
                <a:t>.</a:t>
              </a:r>
              <a:endParaRPr lang="en-US" altLang="ko-KR">
                <a:latin typeface="+mn-ea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t="50330"/>
          <a:stretch>
            <a:fillRect/>
          </a:stretch>
        </p:blipFill>
        <p:spPr>
          <a:xfrm>
            <a:off x="4317808" y="1775338"/>
            <a:ext cx="4061641" cy="4404273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3837048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987022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4411" y="965012"/>
            <a:ext cx="4915269" cy="194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>
            <a:endCxn id="3" idx="1"/>
          </p:cNvCxnSpPr>
          <p:nvPr/>
        </p:nvCxnSpPr>
        <p:spPr>
          <a:xfrm flipV="1">
            <a:off x="3493649" y="1935207"/>
            <a:ext cx="1120761" cy="17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b="78900"/>
          <a:stretch>
            <a:fillRect/>
          </a:stretch>
        </p:blipFill>
        <p:spPr>
          <a:xfrm>
            <a:off x="4475826" y="2982093"/>
            <a:ext cx="3605258" cy="144627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rcRect l="-210" t="32500" r="210" b="31130"/>
          <a:stretch>
            <a:fillRect/>
          </a:stretch>
        </p:blipFill>
        <p:spPr>
          <a:xfrm>
            <a:off x="4430084" y="4336203"/>
            <a:ext cx="3605258" cy="22893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rcRect l="-210" t="78580" r="210" b="2220"/>
          <a:stretch>
            <a:fillRect/>
          </a:stretch>
        </p:blipFill>
        <p:spPr>
          <a:xfrm>
            <a:off x="8081083" y="3080865"/>
            <a:ext cx="3605258" cy="131617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rcRect b="3580"/>
          <a:stretch>
            <a:fillRect/>
          </a:stretch>
        </p:blipFill>
        <p:spPr>
          <a:xfrm>
            <a:off x="8081084" y="4572505"/>
            <a:ext cx="3605258" cy="205868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767809" y="1692912"/>
            <a:ext cx="2164330" cy="448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n-ea"/>
              </a:rPr>
              <a:t>회원가입 유효성 체크</a:t>
            </a:r>
            <a:endParaRPr lang="en-US" altLang="ko-KR" sz="1600" b="1">
              <a:latin typeface="+mn-ea"/>
            </a:endParaRPr>
          </a:p>
        </p:txBody>
      </p:sp>
      <p:cxnSp>
        <p:nvCxnSpPr>
          <p:cNvPr id="42" name="직선 화살표 연결선 41"/>
          <p:cNvCxnSpPr>
            <a:endCxn id="41" idx="0"/>
          </p:cNvCxnSpPr>
          <p:nvPr/>
        </p:nvCxnSpPr>
        <p:spPr>
          <a:xfrm>
            <a:off x="9612001" y="1432813"/>
            <a:ext cx="1237972" cy="26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77740"/>
          <a:stretch>
            <a:fillRect/>
          </a:stretch>
        </p:blipFill>
        <p:spPr>
          <a:xfrm>
            <a:off x="332709" y="1767064"/>
            <a:ext cx="4500076" cy="218670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14540" t="34060" b="10700"/>
          <a:stretch>
            <a:fillRect/>
          </a:stretch>
        </p:blipFill>
        <p:spPr>
          <a:xfrm>
            <a:off x="4832785" y="1019187"/>
            <a:ext cx="5474369" cy="34407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1291" y="2809083"/>
            <a:ext cx="3829975" cy="111280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68559" y="912755"/>
            <a:ext cx="3018025" cy="1733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아이디 중복체크 버튼을 누른다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누르면 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페이지 넘겨서 </a:t>
            </a: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data</a:t>
            </a:r>
            <a:r>
              <a:rPr lang="ko-KR" altLang="en-US" sz="1200">
                <a:latin typeface="+mn-ea"/>
              </a:rPr>
              <a:t>를 가져간다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에서 </a:t>
            </a:r>
            <a:r>
              <a:rPr lang="en-US" altLang="ko-KR" sz="1200">
                <a:latin typeface="+mn-ea"/>
              </a:rPr>
              <a:t>result </a:t>
            </a:r>
            <a:r>
              <a:rPr lang="ko-KR" altLang="en-US" sz="1200">
                <a:latin typeface="+mn-ea"/>
              </a:rPr>
              <a:t>값을 읽어서 </a:t>
            </a:r>
            <a:r>
              <a:rPr lang="en-US" altLang="ko-KR" sz="1200">
                <a:latin typeface="+mn-ea"/>
              </a:rPr>
              <a:t>memberForm.jsp</a:t>
            </a:r>
            <a:r>
              <a:rPr lang="ko-KR" altLang="en-US" sz="1200">
                <a:latin typeface="+mn-ea"/>
              </a:rPr>
              <a:t>의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넘어가</a:t>
            </a:r>
            <a:r>
              <a:rPr lang="en-US" altLang="ko-KR" sz="1200">
                <a:latin typeface="+mn-ea"/>
              </a:rPr>
              <a:t> Alert</a:t>
            </a:r>
            <a:r>
              <a:rPr lang="ko-KR" altLang="en-US" sz="1200">
                <a:latin typeface="+mn-ea"/>
              </a:rPr>
              <a:t> 창으로 완료 메시지를 알려줍니다</a:t>
            </a:r>
            <a:r>
              <a:rPr lang="en-US" altLang="ko-KR" sz="1200">
                <a:latin typeface="+mn-ea"/>
              </a:rPr>
              <a:t>.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 b="1"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49688" y="3713438"/>
            <a:ext cx="4198491" cy="1244815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>
            <a:off x="8619745" y="3492470"/>
            <a:ext cx="713116" cy="16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10104151" y="3317235"/>
            <a:ext cx="203002" cy="37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2373705" y="3574075"/>
            <a:ext cx="132574" cy="46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5634171" y="5681466"/>
            <a:ext cx="1620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rcRect r="4500" b="4910"/>
          <a:stretch>
            <a:fillRect/>
          </a:stretch>
        </p:blipFill>
        <p:spPr>
          <a:xfrm>
            <a:off x="97273" y="3984872"/>
            <a:ext cx="7289410" cy="1752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7386684" y="5066784"/>
            <a:ext cx="4467190" cy="1684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중복체크 버튼을 누르지 않고 회원가입으로 바로 이동하였을 경우</a:t>
            </a:r>
            <a:endParaRPr lang="ko-KR" altLang="en-US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중복의 유무를 </a:t>
            </a:r>
            <a:r>
              <a:rPr lang="en-US" altLang="ko-KR" sz="1400">
                <a:latin typeface="+mn-ea"/>
              </a:rPr>
              <a:t>hidden </a:t>
            </a:r>
            <a:r>
              <a:rPr lang="ko-KR" altLang="en-US" sz="1400">
                <a:latin typeface="+mn-ea"/>
              </a:rPr>
              <a:t>값</a:t>
            </a:r>
            <a:r>
              <a:rPr lang="en-US" altLang="ko-KR" sz="1400">
                <a:latin typeface="+mn-ea"/>
              </a:rPr>
              <a:t>, value=“N”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중복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rcRect l="1100" t="66210" r="-2620"/>
          <a:stretch>
            <a:fillRect/>
          </a:stretch>
        </p:blipFill>
        <p:spPr>
          <a:xfrm>
            <a:off x="662980" y="5501955"/>
            <a:ext cx="6348136" cy="1318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50330" b="23930"/>
          <a:stretch>
            <a:fillRect/>
          </a:stretch>
        </p:blipFill>
        <p:spPr>
          <a:xfrm>
            <a:off x="552911" y="1760461"/>
            <a:ext cx="4061641" cy="2282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3025" y="1091470"/>
            <a:ext cx="7227398" cy="2346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7386684" y="5066784"/>
            <a:ext cx="4467190" cy="1370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필수 약관인 약관 동의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개인 정보 동의에 체크하지 않을 경우 </a:t>
            </a:r>
            <a:r>
              <a:rPr lang="en-US" altLang="ko-KR" sz="1400">
                <a:latin typeface="+mn-ea"/>
              </a:rPr>
              <a:t>Alert </a:t>
            </a:r>
            <a:r>
              <a:rPr lang="ko-KR" altLang="en-US" sz="1400">
                <a:latin typeface="+mn-ea"/>
              </a:rPr>
              <a:t>창으로 나타나지게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필수 약관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값을</a:t>
            </a:r>
            <a:r>
              <a:rPr lang="en-US" altLang="ko-KR" sz="1400">
                <a:latin typeface="+mn-ea"/>
              </a:rPr>
              <a:t> value=“Y”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569153" y="1476823"/>
            <a:ext cx="541122" cy="23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8908929" y="4780999"/>
            <a:ext cx="90394" cy="2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188" y="4903751"/>
            <a:ext cx="5303068" cy="155188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3" name="직선 화살표 연결선 32"/>
          <p:cNvCxnSpPr/>
          <p:nvPr/>
        </p:nvCxnSpPr>
        <p:spPr>
          <a:xfrm>
            <a:off x="6093292" y="5654818"/>
            <a:ext cx="1198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5668073" y="4985247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716686" y="1015280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rcRect t="14920"/>
          <a:stretch>
            <a:fillRect/>
          </a:stretch>
        </p:blipFill>
        <p:spPr>
          <a:xfrm>
            <a:off x="2422802" y="3438215"/>
            <a:ext cx="9597621" cy="1020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82190"/>
          <a:stretch>
            <a:fillRect/>
          </a:stretch>
        </p:blipFill>
        <p:spPr>
          <a:xfrm>
            <a:off x="440866" y="1629777"/>
            <a:ext cx="4623426" cy="17978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84367" y="946642"/>
            <a:ext cx="3625508" cy="2056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790" t="50000" r="15600"/>
          <a:stretch>
            <a:fillRect/>
          </a:stretch>
        </p:blipFill>
        <p:spPr>
          <a:xfrm>
            <a:off x="229939" y="3789084"/>
            <a:ext cx="5179362" cy="21624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24" idx="2"/>
            <a:endCxn id="27" idx="0"/>
          </p:cNvCxnSpPr>
          <p:nvPr/>
        </p:nvCxnSpPr>
        <p:spPr>
          <a:xfrm>
            <a:off x="2752579" y="3427586"/>
            <a:ext cx="67041" cy="36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23863" y="5366883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3805" y="2816720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425748" y="4545218"/>
            <a:ext cx="4467190" cy="2012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이메일 입력 후 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이메일 중복 체크는 인증하기 버튼 클릭 후에 인증번호를 입력하게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36" name="직선 화살표 연결선 35"/>
          <p:cNvCxnSpPr>
            <a:endCxn id="9" idx="1"/>
          </p:cNvCxnSpPr>
          <p:nvPr/>
        </p:nvCxnSpPr>
        <p:spPr>
          <a:xfrm flipV="1">
            <a:off x="5064292" y="1974717"/>
            <a:ext cx="720075" cy="35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7" idx="3"/>
            <a:endCxn id="34" idx="1"/>
          </p:cNvCxnSpPr>
          <p:nvPr/>
        </p:nvCxnSpPr>
        <p:spPr>
          <a:xfrm>
            <a:off x="5409302" y="4870290"/>
            <a:ext cx="1016446" cy="66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65104" y="1482722"/>
            <a:ext cx="3387560" cy="104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latin typeface="+mn-ea"/>
              </a:rPr>
              <a:t>인증번호를 입력 후 인증번호 비교하는 </a:t>
            </a:r>
            <a:r>
              <a:rPr lang="en-US" altLang="ko-KR" sz="1400">
                <a:latin typeface="+mn-ea"/>
              </a:rPr>
              <a:t>memberForm.jsp</a:t>
            </a:r>
            <a:r>
              <a:rPr lang="ko-KR" altLang="en-US" sz="1400">
                <a:latin typeface="+mn-ea"/>
              </a:rPr>
              <a:t>에서 인증번호를 비교합니다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8256075" y="1747745"/>
            <a:ext cx="409028" cy="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마이페이지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최성호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99895" y="2136756"/>
            <a:ext cx="9779340" cy="59501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427869" y="1987045"/>
            <a:ext cx="9779340" cy="392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로그인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 찾기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가입할때 입력한 이메일에 해당하는 아이디 조회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비밀번호 찾기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아이디와 가입할때 입력한 이메일을 조회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이메일로 인증번호 전송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인증번호 일치할 경우 비밀번호 변경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b="9210"/>
          <a:stretch>
            <a:fillRect/>
          </a:stretch>
        </p:blipFill>
        <p:spPr>
          <a:xfrm>
            <a:off x="3239451" y="1797630"/>
            <a:ext cx="7119935" cy="4610721"/>
          </a:xfrm>
          <a:prstGeom prst="rect">
            <a:avLst/>
          </a:prstGeom>
        </p:spPr>
      </p:pic>
      <p:sp>
        <p:nvSpPr>
          <p:cNvPr id="40" name="직사각형 21"/>
          <p:cNvSpPr/>
          <p:nvPr/>
        </p:nvSpPr>
        <p:spPr>
          <a:xfrm>
            <a:off x="6382068" y="6013920"/>
            <a:ext cx="745924" cy="34682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40"/>
            <a:ext cx="1440997" cy="2436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수정하러가기 클릭 시 내정보수정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내정보 관리 페이지에서는 회원가입시 입력한 정보 확인만 가능하다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6093292" y="5974902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6401110" y="5813216"/>
            <a:ext cx="796619" cy="1915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3292" y="5631554"/>
            <a:ext cx="326859" cy="382364"/>
          </a:xfrm>
          <a:prstGeom prst="rect">
            <a:avLst/>
          </a:prstGeom>
        </p:spPr>
      </p:pic>
      <p:sp>
        <p:nvSpPr>
          <p:cNvPr id="43" name="TextBox 20"/>
          <p:cNvSpPr txBox="1"/>
          <p:nvPr/>
        </p:nvSpPr>
        <p:spPr>
          <a:xfrm>
            <a:off x="124369" y="981426"/>
            <a:ext cx="1620012" cy="606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아이디를 제외한 정보 모두 수정 가능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아이디는 비활성화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이메일 입력후 인증하기 클릭 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이메일로 발송된 인증번호 작성시 완료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수정반영하기 클릭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인증완료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수정정보 저장후 내정보 관리페이지로 이동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미인증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비밀번호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생일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핸드폰번호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이메일에 정규식 적용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840" y="1930921"/>
            <a:ext cx="7525286" cy="4356380"/>
          </a:xfrm>
          <a:prstGeom prst="rect">
            <a:avLst/>
          </a:prstGeom>
        </p:spPr>
      </p:pic>
      <p:sp>
        <p:nvSpPr>
          <p:cNvPr id="51" name="직사각형 21"/>
          <p:cNvSpPr/>
          <p:nvPr/>
        </p:nvSpPr>
        <p:spPr>
          <a:xfrm>
            <a:off x="2809840" y="2341606"/>
            <a:ext cx="7285455" cy="447548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48"/>
          <p:cNvSpPr/>
          <p:nvPr/>
        </p:nvSpPr>
        <p:spPr>
          <a:xfrm>
            <a:off x="2790798" y="20815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rcRect b="76770"/>
          <a:stretch>
            <a:fillRect/>
          </a:stretch>
        </p:blipFill>
        <p:spPr>
          <a:xfrm>
            <a:off x="7777634" y="996294"/>
            <a:ext cx="4235846" cy="1569084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7777635" y="2565380"/>
            <a:ext cx="4235845" cy="279672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정규식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유효성검사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0" y="981423"/>
            <a:ext cx="1744382" cy="584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이메일 입력 후 인증하기 클릭시 입력한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입력한 인증번호가 발송한 인증번호와 다를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입력한 인증번호가 발송한 인증번호와 같을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 이메일 미인증시 인증번호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나온다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따라서 내정보 수정시 반드시 이메일 인증을 해야 수정반영이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5.</a:t>
            </a:r>
            <a:r>
              <a:rPr lang="ko-KR" altLang="en-US" sz="1400" b="1">
                <a:ea typeface="나눔스퀘어_ac"/>
              </a:rPr>
              <a:t>수정반영하기 클릭 시 입력된 정보대로 수정 된후 내정보 관리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1561" y="1961387"/>
            <a:ext cx="6597892" cy="146619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9455" y="1716567"/>
            <a:ext cx="2926713" cy="977918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64" name="직사각형 21"/>
          <p:cNvSpPr/>
          <p:nvPr/>
        </p:nvSpPr>
        <p:spPr>
          <a:xfrm>
            <a:off x="8442376" y="2205527"/>
            <a:ext cx="498506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48"/>
          <p:cNvSpPr/>
          <p:nvPr/>
        </p:nvSpPr>
        <p:spPr>
          <a:xfrm>
            <a:off x="8674767" y="18551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6" name="직사각형 21"/>
          <p:cNvSpPr/>
          <p:nvPr/>
        </p:nvSpPr>
        <p:spPr>
          <a:xfrm>
            <a:off x="5354427" y="3058249"/>
            <a:ext cx="729343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7" name=""/>
          <p:cNvCxnSpPr/>
          <p:nvPr/>
        </p:nvCxnSpPr>
        <p:spPr>
          <a:xfrm rot="5400000">
            <a:off x="7757231" y="3400231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"/>
          <p:cNvCxnSpPr/>
          <p:nvPr/>
        </p:nvCxnSpPr>
        <p:spPr>
          <a:xfrm rot="16200000" flipH="1">
            <a:off x="8770912" y="3004156"/>
            <a:ext cx="1382857" cy="112333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4759" y="4257252"/>
            <a:ext cx="2611409" cy="1152013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0" name="타원 48"/>
          <p:cNvSpPr/>
          <p:nvPr/>
        </p:nvSpPr>
        <p:spPr>
          <a:xfrm>
            <a:off x="9329283" y="39287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3463" y="4317768"/>
            <a:ext cx="2485818" cy="1091496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2" name="타원 48"/>
          <p:cNvSpPr/>
          <p:nvPr/>
        </p:nvSpPr>
        <p:spPr>
          <a:xfrm>
            <a:off x="6843463" y="410533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3" name="타원 48"/>
          <p:cNvSpPr/>
          <p:nvPr/>
        </p:nvSpPr>
        <p:spPr>
          <a:xfrm>
            <a:off x="2026616" y="4620827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4" name="타원 48"/>
          <p:cNvSpPr/>
          <p:nvPr/>
        </p:nvSpPr>
        <p:spPr>
          <a:xfrm>
            <a:off x="5088311" y="29520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5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59674" y="4863517"/>
            <a:ext cx="3297781" cy="935755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6" name=""/>
          <p:cNvCxnSpPr/>
          <p:nvPr/>
        </p:nvCxnSpPr>
        <p:spPr>
          <a:xfrm rot="5400000">
            <a:off x="4562475" y="3953422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이메일 전송 및 인증확인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663" y="1838807"/>
            <a:ext cx="6787262" cy="413609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8"/>
            <a:ext cx="1440997" cy="499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사용자가 애견호텔을 예약하면 예약관리에 승인대기중이 표시 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관리자가 예약을 승인하면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예약완료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관리자가 예약을 거절하면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승인취소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상세보기 클릭시 예약정보 상세보기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7565824" y="49648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7587795" y="44290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7853911" y="3075250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48"/>
          <p:cNvSpPr/>
          <p:nvPr/>
        </p:nvSpPr>
        <p:spPr>
          <a:xfrm>
            <a:off x="7587795" y="3215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2" name="타원 48"/>
          <p:cNvSpPr/>
          <p:nvPr/>
        </p:nvSpPr>
        <p:spPr>
          <a:xfrm>
            <a:off x="10060581" y="343992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81926" y="930255"/>
            <a:ext cx="3227536" cy="3711270"/>
          </a:xfrm>
          <a:prstGeom prst="rect">
            <a:avLst/>
          </a:prstGeom>
        </p:spPr>
      </p:pic>
      <p:sp>
        <p:nvSpPr>
          <p:cNvPr id="55" name="직사각형 21"/>
          <p:cNvSpPr/>
          <p:nvPr/>
        </p:nvSpPr>
        <p:spPr>
          <a:xfrm>
            <a:off x="7831940" y="4835918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21"/>
          <p:cNvSpPr/>
          <p:nvPr/>
        </p:nvSpPr>
        <p:spPr>
          <a:xfrm>
            <a:off x="7853910" y="4331317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8581926" y="4819674"/>
            <a:ext cx="3227536" cy="1194244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조건문 활용하여 예약진행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승인진행 단계를 한 곳에 표현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cxnSp>
        <p:nvCxnSpPr>
          <p:cNvPr id="58" name=""/>
          <p:cNvCxnSpPr/>
          <p:nvPr/>
        </p:nvCxnSpPr>
        <p:spPr>
          <a:xfrm flipV="1">
            <a:off x="7365651" y="1838807"/>
            <a:ext cx="1216274" cy="80807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페이징처리 소스 및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SQL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문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726555"/>
            <a:ext cx="5225204" cy="3340595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0251" y="1726555"/>
            <a:ext cx="5301050" cy="3340595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523800" y="5358185"/>
            <a:ext cx="11097502" cy="80926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예약정보와 룸정보를 불러오기 위해 예약 테이블과 룸정보 테이블을 </a:t>
            </a:r>
            <a:r>
              <a:rPr lang="en-US" altLang="ko-KR" sz="1400" b="1">
                <a:solidFill>
                  <a:schemeClr val="tx1"/>
                </a:solidFill>
              </a:rPr>
              <a:t>JOIN</a:t>
            </a:r>
            <a:r>
              <a:rPr lang="ko-KR" altLang="en-US" sz="1400" b="1">
                <a:solidFill>
                  <a:schemeClr val="tx1"/>
                </a:solidFill>
              </a:rPr>
              <a:t>했고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서브쿼리로 페이징처리 구현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6412" y="1889938"/>
            <a:ext cx="6426518" cy="4608052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4853179" y="5345567"/>
            <a:ext cx="57548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39"/>
            <a:ext cx="1440997" cy="328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목록클릭 시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예약취소 클릭 시 예약취소가 완료되었다는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뜨고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예약취소 클릭 시 진행상태를 예약취소 상태로 변경한다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5827176" y="544914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4587063" y="5478700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5466744" y="5345567"/>
            <a:ext cx="35044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3407" y="5478700"/>
            <a:ext cx="3567514" cy="101929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</p:pic>
      <p:cxnSp>
        <p:nvCxnSpPr>
          <p:cNvPr id="55" name=""/>
          <p:cNvCxnSpPr/>
          <p:nvPr/>
        </p:nvCxnSpPr>
        <p:spPr>
          <a:xfrm>
            <a:off x="5244881" y="5611835"/>
            <a:ext cx="1768526" cy="7216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rcRect l="32520"/>
          <a:stretch>
            <a:fillRect/>
          </a:stretch>
        </p:blipFill>
        <p:spPr>
          <a:xfrm>
            <a:off x="8338892" y="1586746"/>
            <a:ext cx="3781046" cy="3030323"/>
          </a:xfrm>
          <a:prstGeom prst="rect">
            <a:avLst/>
          </a:prstGeom>
        </p:spPr>
      </p:pic>
      <p:sp>
        <p:nvSpPr>
          <p:cNvPr id="57" name="타원 48"/>
          <p:cNvSpPr/>
          <p:nvPr/>
        </p:nvSpPr>
        <p:spPr>
          <a:xfrm>
            <a:off x="11393627" y="297523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8" name="직사각형 21"/>
          <p:cNvSpPr/>
          <p:nvPr/>
        </p:nvSpPr>
        <p:spPr>
          <a:xfrm>
            <a:off x="10899904" y="2871654"/>
            <a:ext cx="493257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5931" y="2044428"/>
            <a:ext cx="8406839" cy="189463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정보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3283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등록클릭 시 마이펫 등록페이지로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상세보기 클릭 시 펫정보 상세보기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칸 넓어짐을 막기위해 글자수 표시제한을 두어 </a:t>
            </a:r>
            <a:r>
              <a:rPr lang="en-US" altLang="ko-KR" sz="1400" b="1">
                <a:ea typeface="나눔스퀘어_ac"/>
              </a:rPr>
              <a:t>‘....’</a:t>
            </a:r>
            <a:r>
              <a:rPr lang="ko-KR" altLang="en-US" sz="1400" b="1">
                <a:ea typeface="나눔스퀘어_ac"/>
              </a:rPr>
              <a:t>으로 표시되게 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9928293" y="227895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10156325" y="2529474"/>
            <a:ext cx="480760" cy="2948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10090145" y="309318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9451788" y="3247005"/>
            <a:ext cx="61931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47440" y="4300180"/>
            <a:ext cx="2199297" cy="1104409"/>
          </a:xfrm>
          <a:prstGeom prst="rect">
            <a:avLst/>
          </a:prstGeom>
        </p:spPr>
      </p:pic>
      <p:sp>
        <p:nvSpPr>
          <p:cNvPr id="68" name="직사각형 21"/>
          <p:cNvSpPr/>
          <p:nvPr/>
        </p:nvSpPr>
        <p:spPr>
          <a:xfrm>
            <a:off x="7308509" y="3066267"/>
            <a:ext cx="1618997" cy="599494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0" name=""/>
          <p:cNvCxnSpPr>
            <a:stCxn id="68" idx="2"/>
          </p:cNvCxnSpPr>
          <p:nvPr/>
        </p:nvCxnSpPr>
        <p:spPr>
          <a:xfrm rot="10800000" flipV="1">
            <a:off x="6778787" y="3665762"/>
            <a:ext cx="1339220" cy="63441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48"/>
          <p:cNvSpPr/>
          <p:nvPr/>
        </p:nvSpPr>
        <p:spPr>
          <a:xfrm>
            <a:off x="6512672" y="39829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5235" y="1797630"/>
            <a:ext cx="5731502" cy="457948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등록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등록하기클릭 시 마이펫 정보페이지로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4637" y="1124239"/>
            <a:ext cx="3934405" cy="5443296"/>
          </a:xfrm>
          <a:prstGeom prst="rect">
            <a:avLst/>
          </a:prstGeom>
        </p:spPr>
      </p:pic>
      <p:sp>
        <p:nvSpPr>
          <p:cNvPr id="61" name="타원 48"/>
          <p:cNvSpPr/>
          <p:nvPr/>
        </p:nvSpPr>
        <p:spPr>
          <a:xfrm>
            <a:off x="3991492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4257608" y="5909347"/>
            <a:ext cx="604529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5262476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4862138" y="5909347"/>
            <a:ext cx="40033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5048899" y="1842992"/>
            <a:ext cx="9327498" cy="622078"/>
          </a:xfrm>
          <a:prstGeom prst="rect">
            <a:avLst/>
          </a:prstGeom>
        </p:spPr>
        <p:txBody>
          <a:bodyPr wrap="square">
            <a:spAutoFit/>
          </a:bodyPr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9" name="직사각형 27"/>
          <p:cNvSpPr/>
          <p:nvPr/>
        </p:nvSpPr>
        <p:spPr>
          <a:xfrm>
            <a:off x="1427869" y="1987044"/>
            <a:ext cx="10499610" cy="401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회원가입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이용약관동의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개인정보수집 및 이용 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광고성 정보 수신동의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 인증하기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이메일을 입력하고 인증하기 버튼을 누르면 해당메일로 인증번호가 전송된다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회원가입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양식에 맞게 입력후 회원가입 버튼을 누르면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회원가입된다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메인페이지로 이동한다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29645" y="1930839"/>
            <a:ext cx="5264985" cy="435099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상세보기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569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편집 클릭 시 펫정보 수정하기페이지로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삭제 클릭 시 펫정보 삭제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목록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 펫정보 상세보기 페이지에서는 펫등록할때 입력한 정보 확인만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5960234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6140896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7380623" y="1585198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7" name="직사각형 21"/>
          <p:cNvSpPr/>
          <p:nvPr/>
        </p:nvSpPr>
        <p:spPr>
          <a:xfrm>
            <a:off x="6547314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직사각형 21"/>
          <p:cNvSpPr/>
          <p:nvPr/>
        </p:nvSpPr>
        <p:spPr>
          <a:xfrm>
            <a:off x="6953733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타원 48"/>
          <p:cNvSpPr/>
          <p:nvPr/>
        </p:nvSpPr>
        <p:spPr>
          <a:xfrm>
            <a:off x="7232593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6738" y="1232292"/>
            <a:ext cx="3998723" cy="13623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1" name=""/>
          <p:cNvCxnSpPr>
            <a:stCxn id="67" idx="0"/>
            <a:endCxn id="70" idx="1"/>
          </p:cNvCxnSpPr>
          <p:nvPr/>
        </p:nvCxnSpPr>
        <p:spPr>
          <a:xfrm flipV="1">
            <a:off x="6750523" y="1913462"/>
            <a:ext cx="896215" cy="7873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060" y="1900789"/>
            <a:ext cx="6340832" cy="4274825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수정하기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 클릭 시 입력내용 저장한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1987331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4" name="타원 48"/>
          <p:cNvSpPr/>
          <p:nvPr/>
        </p:nvSpPr>
        <p:spPr>
          <a:xfrm>
            <a:off x="2948929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2615236" y="5690369"/>
            <a:ext cx="33369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직사각형 21"/>
          <p:cNvSpPr/>
          <p:nvPr/>
        </p:nvSpPr>
        <p:spPr>
          <a:xfrm>
            <a:off x="2253447" y="5690369"/>
            <a:ext cx="352734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6263" y="5690369"/>
            <a:ext cx="4308147" cy="990159"/>
          </a:xfrm>
          <a:prstGeom prst="rect">
            <a:avLst/>
          </a:prstGeom>
          <a:ln>
            <a:solidFill>
              <a:srgbClr val="3b5735"/>
            </a:solidFill>
          </a:ln>
        </p:spPr>
      </p:pic>
      <p:cxnSp>
        <p:nvCxnSpPr>
          <p:cNvPr id="73" name=""/>
          <p:cNvCxnSpPr>
            <a:stCxn id="71" idx="2"/>
          </p:cNvCxnSpPr>
          <p:nvPr/>
        </p:nvCxnSpPr>
        <p:spPr>
          <a:xfrm>
            <a:off x="2429813" y="5956637"/>
            <a:ext cx="4796450" cy="37688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파일업로드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464403"/>
            <a:ext cx="9330835" cy="526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예약 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8023" y="922481"/>
            <a:ext cx="6482430" cy="5818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549" y="1065929"/>
            <a:ext cx="6508904" cy="5314764"/>
          </a:xfrm>
          <a:prstGeom prst="rect">
            <a:avLst/>
          </a:prstGeom>
        </p:spPr>
      </p:pic>
      <p:sp>
        <p:nvSpPr>
          <p:cNvPr id="76" name=""/>
          <p:cNvSpPr/>
          <p:nvPr/>
        </p:nvSpPr>
        <p:spPr>
          <a:xfrm>
            <a:off x="2852077" y="2464225"/>
            <a:ext cx="5157133" cy="53119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" name=""/>
          <p:cNvSpPr/>
          <p:nvPr/>
        </p:nvSpPr>
        <p:spPr>
          <a:xfrm>
            <a:off x="2852077" y="2995424"/>
            <a:ext cx="5978241" cy="50418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82" name=""/>
          <p:cNvSpPr/>
          <p:nvPr/>
        </p:nvSpPr>
        <p:spPr>
          <a:xfrm>
            <a:off x="2852077" y="4003802"/>
            <a:ext cx="5978241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" name=""/>
          <p:cNvSpPr/>
          <p:nvPr/>
        </p:nvSpPr>
        <p:spPr>
          <a:xfrm>
            <a:off x="2419915" y="227515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9" name=""/>
          <p:cNvSpPr/>
          <p:nvPr/>
        </p:nvSpPr>
        <p:spPr>
          <a:xfrm>
            <a:off x="2419915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0" name=""/>
          <p:cNvSpPr/>
          <p:nvPr/>
        </p:nvSpPr>
        <p:spPr>
          <a:xfrm>
            <a:off x="2419915" y="3787721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8974372" y="2465416"/>
            <a:ext cx="2881080" cy="2402710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한달 전 날짜는 나오지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지나간 날짜는 흐려지고 클릭이 되지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일반적인 날짜들은 클릭할 수 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2077" y="1194749"/>
            <a:ext cx="6186448" cy="5185944"/>
          </a:xfrm>
          <a:prstGeom prst="rect">
            <a:avLst/>
          </a:prstGeom>
        </p:spPr>
      </p:pic>
      <p:sp>
        <p:nvSpPr>
          <p:cNvPr id="78" name=""/>
          <p:cNvSpPr txBox="1"/>
          <p:nvPr/>
        </p:nvSpPr>
        <p:spPr>
          <a:xfrm>
            <a:off x="8959451" y="2239225"/>
            <a:ext cx="3112082" cy="3277144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다음달을 누르게 되면 다음달 날짜도 선택가능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날짜를 두번 클릭하면 날짜 선택이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이 때 또 다른 날짜를 클릭하면 재설정 가능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날짜가 모두 선택된 후 예약하러가기 버튼이 활성화된다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79" name=""/>
          <p:cNvSpPr/>
          <p:nvPr/>
        </p:nvSpPr>
        <p:spPr>
          <a:xfrm>
            <a:off x="2924104" y="5732450"/>
            <a:ext cx="1440540" cy="576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" name=""/>
          <p:cNvSpPr/>
          <p:nvPr/>
        </p:nvSpPr>
        <p:spPr>
          <a:xfrm>
            <a:off x="2491942" y="551636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1" name=""/>
          <p:cNvSpPr/>
          <p:nvPr/>
        </p:nvSpPr>
        <p:spPr>
          <a:xfrm>
            <a:off x="5156941" y="429191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7677886" y="141083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65187" y="3246090"/>
            <a:ext cx="2906346" cy="1622036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523" y="1122722"/>
            <a:ext cx="6979849" cy="5374664"/>
          </a:xfrm>
          <a:prstGeom prst="rect">
            <a:avLst/>
          </a:prstGeom>
        </p:spPr>
      </p:pic>
      <p:sp>
        <p:nvSpPr>
          <p:cNvPr id="86" name=""/>
          <p:cNvSpPr txBox="1"/>
          <p:nvPr/>
        </p:nvSpPr>
        <p:spPr>
          <a:xfrm>
            <a:off x="8959451" y="1684313"/>
            <a:ext cx="3112082" cy="95220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해당 사용자가 등록한 펫이 없는 경우 해당 화면이 출력된다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cxnSp>
        <p:nvCxnSpPr>
          <p:cNvPr id="87" name=""/>
          <p:cNvCxnSpPr/>
          <p:nvPr/>
        </p:nvCxnSpPr>
        <p:spPr>
          <a:xfrm rot="16200000" flipH="1">
            <a:off x="10414910" y="2923395"/>
            <a:ext cx="576216" cy="3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"/>
          <p:cNvSpPr/>
          <p:nvPr/>
        </p:nvSpPr>
        <p:spPr>
          <a:xfrm>
            <a:off x="9190452" y="3715694"/>
            <a:ext cx="1512568" cy="28810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0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5591" y="1698938"/>
            <a:ext cx="5151991" cy="482580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6169" y="1698938"/>
            <a:ext cx="5945364" cy="4756675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0" name=""/>
          <p:cNvCxnSpPr/>
          <p:nvPr/>
        </p:nvCxnSpPr>
        <p:spPr>
          <a:xfrm flipV="1">
            <a:off x="5949238" y="2635289"/>
            <a:ext cx="936351" cy="36013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"/>
          <p:cNvSpPr txBox="1"/>
          <p:nvPr/>
        </p:nvSpPr>
        <p:spPr>
          <a:xfrm>
            <a:off x="2780050" y="3787721"/>
            <a:ext cx="3112082" cy="67224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다른 펫을 클릭하면 다른 펫 정보로 바뀐다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소스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1672" y="4369148"/>
            <a:ext cx="7953374" cy="2486025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5692" y="1050695"/>
            <a:ext cx="7315200" cy="3581400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2780050" y="1266776"/>
            <a:ext cx="4724971" cy="261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" name=""/>
          <p:cNvSpPr/>
          <p:nvPr/>
        </p:nvSpPr>
        <p:spPr>
          <a:xfrm>
            <a:off x="2708023" y="4607028"/>
            <a:ext cx="1656621" cy="261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" name=""/>
          <p:cNvSpPr/>
          <p:nvPr/>
        </p:nvSpPr>
        <p:spPr>
          <a:xfrm>
            <a:off x="4177374" y="4003802"/>
            <a:ext cx="4796998" cy="5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" name=""/>
          <p:cNvSpPr txBox="1"/>
          <p:nvPr/>
        </p:nvSpPr>
        <p:spPr>
          <a:xfrm>
            <a:off x="8758291" y="1162254"/>
            <a:ext cx="3313242" cy="2979216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change</a:t>
            </a:r>
            <a:r>
              <a:rPr lang="ko-KR" altLang="en-US" sz="1900">
                <a:latin typeface="맑은 고딕"/>
                <a:ea typeface="맑은 고딕"/>
              </a:rPr>
              <a:t>는 태그 내용이 변경될 때 실행되는 함수이다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펫 정보를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를 통해 받는다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@ResponseBody</a:t>
            </a:r>
            <a:r>
              <a:rPr lang="ko-KR" altLang="en-US" sz="1900">
                <a:latin typeface="맑은 고딕"/>
                <a:ea typeface="맑은 고딕"/>
              </a:rPr>
              <a:t>이므로 페이지변경이 없다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에서 응답받은 펫 정보로 </a:t>
            </a:r>
            <a:r>
              <a:rPr lang="en-US" altLang="ko-KR" sz="1900">
                <a:latin typeface="맑은 고딕"/>
                <a:ea typeface="맑은 고딕"/>
              </a:rPr>
              <a:t>JSP</a:t>
            </a:r>
            <a:r>
              <a:rPr lang="ko-KR" altLang="en-US" sz="1900">
                <a:latin typeface="맑은 고딕"/>
                <a:ea typeface="맑은 고딕"/>
              </a:rPr>
              <a:t>를 바꾼다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98" name=""/>
          <p:cNvSpPr/>
          <p:nvPr/>
        </p:nvSpPr>
        <p:spPr>
          <a:xfrm>
            <a:off x="2347888" y="126677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9" name=""/>
          <p:cNvSpPr/>
          <p:nvPr/>
        </p:nvSpPr>
        <p:spPr>
          <a:xfrm>
            <a:off x="2275861" y="443596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00" name=""/>
          <p:cNvSpPr/>
          <p:nvPr/>
        </p:nvSpPr>
        <p:spPr>
          <a:xfrm>
            <a:off x="3716401" y="4003802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120" y="2672086"/>
            <a:ext cx="3495254" cy="395364"/>
          </a:xfrm>
          <a:prstGeom prst="rect">
            <a:avLst/>
          </a:prstGeom>
        </p:spPr>
      </p:pic>
      <p:cxnSp>
        <p:nvCxnSpPr>
          <p:cNvPr id="102" name=""/>
          <p:cNvCxnSpPr/>
          <p:nvPr/>
        </p:nvCxnSpPr>
        <p:spPr>
          <a:xfrm rot="5400000" flipH="1" flipV="1">
            <a:off x="1915726" y="1698938"/>
            <a:ext cx="1152432" cy="864324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6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9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306" name="직사각형 27"/>
          <p:cNvSpPr/>
          <p:nvPr/>
        </p:nvSpPr>
        <p:spPr>
          <a:xfrm>
            <a:off x="1427869" y="1987045"/>
            <a:ext cx="10499610" cy="288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내정보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수정하기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아이디를 제외하고 모두 수정가능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수정하려면 이메일 인증이 필요하다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4" name=""/>
          <p:cNvSpPr txBox="1"/>
          <p:nvPr/>
        </p:nvSpPr>
        <p:spPr>
          <a:xfrm>
            <a:off x="7605859" y="4796099"/>
            <a:ext cx="1872702" cy="37407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룸 정보 출력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05" name=""/>
          <p:cNvSpPr/>
          <p:nvPr/>
        </p:nvSpPr>
        <p:spPr>
          <a:xfrm>
            <a:off x="5084914" y="4724072"/>
            <a:ext cx="2376891" cy="57621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" name=""/>
          <p:cNvSpPr txBox="1"/>
          <p:nvPr/>
        </p:nvSpPr>
        <p:spPr>
          <a:xfrm>
            <a:off x="9838696" y="1987046"/>
            <a:ext cx="1872702" cy="668524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카드 형태로 룸리스트 출력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5" name=""/>
          <p:cNvSpPr txBox="1"/>
          <p:nvPr/>
        </p:nvSpPr>
        <p:spPr>
          <a:xfrm>
            <a:off x="8758291" y="1464685"/>
            <a:ext cx="3313242" cy="667010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 날짜 정보에 따라 룸리스트를 띄워줌</a:t>
            </a:r>
            <a:endParaRPr lang="ko-KR" altLang="en-US" sz="1900">
              <a:latin typeface="맑은 고딕"/>
              <a:ea typeface="맑은 고딕"/>
            </a:endParaRPr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2707" y="2275154"/>
            <a:ext cx="5838825" cy="962025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107" name=""/>
          <p:cNvCxnSpPr/>
          <p:nvPr/>
        </p:nvCxnSpPr>
        <p:spPr>
          <a:xfrm rot="16200000" flipH="1">
            <a:off x="9442548" y="34636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"/>
          <p:cNvSpPr txBox="1"/>
          <p:nvPr/>
        </p:nvSpPr>
        <p:spPr>
          <a:xfrm>
            <a:off x="6237344" y="3715694"/>
            <a:ext cx="5834188" cy="66390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이미 예약테이블에 해당 방이 있어 날짜가 하나라도 겹치면 리스트에 띄워주지 않음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7753" y="1482857"/>
            <a:ext cx="8496744" cy="5008526"/>
          </a:xfrm>
          <a:prstGeom prst="rect">
            <a:avLst/>
          </a:prstGeom>
        </p:spPr>
      </p:pic>
      <p:sp>
        <p:nvSpPr>
          <p:cNvPr id="110" name=""/>
          <p:cNvSpPr/>
          <p:nvPr/>
        </p:nvSpPr>
        <p:spPr>
          <a:xfrm>
            <a:off x="5517076" y="6164612"/>
            <a:ext cx="1512567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" name=""/>
          <p:cNvSpPr/>
          <p:nvPr/>
        </p:nvSpPr>
        <p:spPr>
          <a:xfrm>
            <a:off x="5733157" y="5516370"/>
            <a:ext cx="936351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" name=""/>
          <p:cNvSpPr txBox="1"/>
          <p:nvPr/>
        </p:nvSpPr>
        <p:spPr>
          <a:xfrm>
            <a:off x="7173696" y="5516369"/>
            <a:ext cx="4681756" cy="37621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예약하기를 누르면 상세예약창으로 이동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7173696" y="6020558"/>
            <a:ext cx="4537702" cy="66408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페이징 기능을 통해 룸 리스트가 너무 길어지는 것을 피함 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  <p:sp>
        <p:nvSpPr>
          <p:cNvPr id="116" name=""/>
          <p:cNvSpPr txBox="1"/>
          <p:nvPr/>
        </p:nvSpPr>
        <p:spPr>
          <a:xfrm>
            <a:off x="8470183" y="3283532"/>
            <a:ext cx="3601350" cy="2400988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해당 방에 존재하는 부가서비스 목록 출력 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예약날짜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방에 따라 정보가 결정된다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숙박할 일 수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1</a:t>
            </a:r>
            <a:r>
              <a:rPr lang="ko-KR" altLang="en-US" sz="1900">
                <a:latin typeface="맑은 고딕"/>
                <a:ea typeface="맑은 고딕"/>
              </a:rPr>
              <a:t>박당 룸 가격에 곱해져 가격이 정해진다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" name=""/>
          <p:cNvSpPr/>
          <p:nvPr/>
        </p:nvSpPr>
        <p:spPr>
          <a:xfrm>
            <a:off x="2635996" y="3427586"/>
            <a:ext cx="5690133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342758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4652045"/>
            <a:ext cx="5690133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" name=""/>
          <p:cNvSpPr/>
          <p:nvPr/>
        </p:nvSpPr>
        <p:spPr>
          <a:xfrm>
            <a:off x="2203834" y="465204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6237346" y="3619663"/>
            <a:ext cx="5762160" cy="1248463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부가서비스를 클릭하는 순간 가격이 변경된다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부가서비스 종류에 따라 가격 변동폭이 달라진다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체크해제를 하면 가격이 내려간다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515623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5300288"/>
            <a:ext cx="1152432" cy="43216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0860" y="2951918"/>
            <a:ext cx="6050268" cy="3068640"/>
          </a:xfrm>
          <a:prstGeom prst="rect">
            <a:avLst/>
          </a:prstGeom>
        </p:spPr>
      </p:pic>
      <p:pic>
        <p:nvPicPr>
          <p:cNvPr id="1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2482" y="2874312"/>
            <a:ext cx="7848842" cy="398086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29" name=""/>
          <p:cNvSpPr txBox="1"/>
          <p:nvPr/>
        </p:nvSpPr>
        <p:spPr>
          <a:xfrm>
            <a:off x="6093292" y="1098718"/>
            <a:ext cx="5762160" cy="1252052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 </a:t>
            </a:r>
            <a:r>
              <a:rPr lang="en-US" altLang="ko-KR" sz="1900">
                <a:latin typeface="맑은 고딕"/>
                <a:ea typeface="맑은 고딕"/>
              </a:rPr>
              <a:t>Input</a:t>
            </a:r>
            <a:r>
              <a:rPr lang="ko-KR" altLang="en-US" sz="1900">
                <a:latin typeface="맑은 고딕"/>
                <a:ea typeface="맑은 고딕"/>
              </a:rPr>
              <a:t> 들은 체크박스이므로 </a:t>
            </a:r>
            <a:r>
              <a:rPr lang="en-US" altLang="ko-KR" sz="1900">
                <a:latin typeface="맑은 고딕"/>
                <a:ea typeface="맑은 고딕"/>
              </a:rPr>
              <a:t>‘input[type=checkbox]’</a:t>
            </a:r>
            <a:r>
              <a:rPr lang="ko-KR" altLang="en-US" sz="1900">
                <a:latin typeface="맑은 고딕"/>
                <a:ea typeface="맑은 고딕"/>
              </a:rPr>
              <a:t> 로 모두 지정이 가능하다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지정된 </a:t>
            </a:r>
            <a:r>
              <a:rPr lang="en-US" altLang="ko-KR" sz="1900">
                <a:latin typeface="맑은 고딕"/>
                <a:ea typeface="맑은 고딕"/>
              </a:rPr>
              <a:t>Checkbox</a:t>
            </a:r>
            <a:r>
              <a:rPr lang="ko-KR" altLang="en-US" sz="1900">
                <a:latin typeface="맑은 고딕"/>
                <a:ea typeface="맑은 고딕"/>
              </a:rPr>
              <a:t>가 클릭시 함수 실행된다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30" name=""/>
          <p:cNvSpPr/>
          <p:nvPr/>
        </p:nvSpPr>
        <p:spPr>
          <a:xfrm>
            <a:off x="5257779" y="2851370"/>
            <a:ext cx="2564161" cy="288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" name=""/>
          <p:cNvSpPr/>
          <p:nvPr/>
        </p:nvSpPr>
        <p:spPr>
          <a:xfrm>
            <a:off x="3932482" y="4652045"/>
            <a:ext cx="3673377" cy="57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" name=""/>
          <p:cNvSpPr/>
          <p:nvPr/>
        </p:nvSpPr>
        <p:spPr>
          <a:xfrm>
            <a:off x="7821940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33" name=""/>
          <p:cNvSpPr/>
          <p:nvPr/>
        </p:nvSpPr>
        <p:spPr>
          <a:xfrm>
            <a:off x="3500320" y="458001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28460" y="1194748"/>
            <a:ext cx="8794830" cy="5329998"/>
          </a:xfrm>
          <a:prstGeom prst="rect">
            <a:avLst/>
          </a:prstGeom>
        </p:spPr>
      </p:pic>
      <p:sp>
        <p:nvSpPr>
          <p:cNvPr id="129" name=""/>
          <p:cNvSpPr txBox="1"/>
          <p:nvPr/>
        </p:nvSpPr>
        <p:spPr>
          <a:xfrm>
            <a:off x="6093292" y="5660423"/>
            <a:ext cx="5762160" cy="67179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모든 정보가 입력되고 예약하기 버튼을 누르면 예약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pic>
        <p:nvPicPr>
          <p:cNvPr id="102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476" y="3665104"/>
            <a:ext cx="8100869" cy="1203022"/>
          </a:xfrm>
          <a:prstGeom prst="rect">
            <a:avLst/>
          </a:prstGeom>
        </p:spPr>
      </p:pic>
      <p:pic>
        <p:nvPicPr>
          <p:cNvPr id="1029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476" y="2155188"/>
            <a:ext cx="8100869" cy="984290"/>
          </a:xfrm>
          <a:prstGeom prst="rect">
            <a:avLst/>
          </a:prstGeom>
        </p:spPr>
      </p:pic>
      <p:sp>
        <p:nvSpPr>
          <p:cNvPr id="10292" name=""/>
          <p:cNvSpPr/>
          <p:nvPr/>
        </p:nvSpPr>
        <p:spPr>
          <a:xfrm>
            <a:off x="403158" y="2059073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2924104" y="2419208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4220590" y="4363937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6885589" y="2779343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최신 등록일 순으로 정렬된다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게시물 수가 </a:t>
            </a:r>
            <a:r>
              <a:rPr lang="en-US" altLang="ko-KR" sz="2200">
                <a:solidFill>
                  <a:schemeClr val="dk1"/>
                </a:solidFill>
              </a:rPr>
              <a:t>10</a:t>
            </a:r>
            <a:r>
              <a:rPr lang="ko-KR" altLang="en-US" sz="22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200">
                <a:solidFill>
                  <a:schemeClr val="dk1"/>
                </a:solidFill>
              </a:rPr>
              <a:t>2</a:t>
            </a:r>
            <a:r>
              <a:rPr lang="ko-KR" altLang="en-US" sz="2200">
                <a:solidFill>
                  <a:schemeClr val="dk1"/>
                </a:solidFill>
              </a:rPr>
              <a:t>로 넘어간다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6122</ep:Words>
  <ep:PresentationFormat>화면 슬라이드 쇼(4:3)</ep:PresentationFormat>
  <ep:Paragraphs>1320</ep:Paragraphs>
  <ep:Slides>162</ep:Slides>
  <ep:Notes>139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162</vt:i4>
      </vt:variant>
    </vt:vector>
  </ep:HeadingPairs>
  <ep:TitlesOfParts>
    <vt:vector size="165" baseType="lpstr">
      <vt:lpstr/>
      <vt:lpstr/>
      <vt:lpstr/>
      <vt:lpstr>팀장 : 김주영 팀원 : 김주현 최성호 박찬영 조민의 허성경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2022-01-10T13:56:08.000</dcterms:created>
  <dc:creator>Your-pc</dc:creator>
  <cp:lastModifiedBy>mrhi01-06</cp:lastModifiedBy>
  <dcterms:modified xsi:type="dcterms:W3CDTF">2022-01-14T08:39:22.208</dcterms:modified>
  <cp:revision>77</cp:revision>
  <dc:title>Puppy Play Time</dc:title>
  <cp:version>1000.0000.01</cp:version>
</cp:coreProperties>
</file>